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21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22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23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24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25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26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27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28.xml" ContentType="application/vnd.openxmlformats-officedocument.themeOverride+xml"/>
  <Override PartName="/ppt/notesSlides/notesSlide25.xml" ContentType="application/vnd.openxmlformats-officedocument.presentationml.notesSlide+xml"/>
  <Override PartName="/ppt/theme/themeOverride29.xml" ContentType="application/vnd.openxmlformats-officedocument.themeOverride+xml"/>
  <Override PartName="/ppt/notesSlides/notesSlide26.xml" ContentType="application/vnd.openxmlformats-officedocument.presentationml.notesSlide+xml"/>
  <Override PartName="/ppt/theme/themeOverride30.xml" ContentType="application/vnd.openxmlformats-officedocument.themeOverride+xml"/>
  <Override PartName="/ppt/notesSlides/notesSlide27.xml" ContentType="application/vnd.openxmlformats-officedocument.presentationml.notesSlide+xml"/>
  <Override PartName="/ppt/theme/themeOverride31.xml" ContentType="application/vnd.openxmlformats-officedocument.themeOverride+xml"/>
  <Override PartName="/ppt/notesSlides/notesSlide28.xml" ContentType="application/vnd.openxmlformats-officedocument.presentationml.notesSlide+xml"/>
  <Override PartName="/ppt/theme/themeOverride32.xml" ContentType="application/vnd.openxmlformats-officedocument.themeOverride+xml"/>
  <Override PartName="/ppt/notesSlides/notesSlide29.xml" ContentType="application/vnd.openxmlformats-officedocument.presentationml.notesSlide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notesSlides/notesSlide30.xml" ContentType="application/vnd.openxmlformats-officedocument.presentationml.notesSlide+xml"/>
  <Override PartName="/ppt/theme/themeOverride35.xml" ContentType="application/vnd.openxmlformats-officedocument.themeOverr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heme/themeOverride36.xml" ContentType="application/vnd.openxmlformats-officedocument.themeOverr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heme/themeOverride37.xml" ContentType="application/vnd.openxmlformats-officedocument.themeOverride+xml"/>
  <Override PartName="/ppt/notesSlides/notesSlide37.xml" ContentType="application/vnd.openxmlformats-officedocument.presentationml.notesSlide+xml"/>
  <Override PartName="/ppt/theme/themeOverride38.xml" ContentType="application/vnd.openxmlformats-officedocument.themeOverr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heme/themeOverride39.xml" ContentType="application/vnd.openxmlformats-officedocument.themeOverr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319" r:id="rId2"/>
    <p:sldId id="299" r:id="rId3"/>
    <p:sldId id="300" r:id="rId4"/>
    <p:sldId id="301" r:id="rId5"/>
    <p:sldId id="302" r:id="rId6"/>
    <p:sldId id="303" r:id="rId7"/>
    <p:sldId id="320" r:id="rId8"/>
    <p:sldId id="294" r:id="rId9"/>
    <p:sldId id="298" r:id="rId10"/>
    <p:sldId id="260" r:id="rId11"/>
    <p:sldId id="261" r:id="rId12"/>
    <p:sldId id="295" r:id="rId13"/>
    <p:sldId id="296" r:id="rId14"/>
    <p:sldId id="297" r:id="rId15"/>
    <p:sldId id="274" r:id="rId16"/>
    <p:sldId id="284" r:id="rId17"/>
    <p:sldId id="307" r:id="rId18"/>
    <p:sldId id="306" r:id="rId19"/>
    <p:sldId id="316" r:id="rId20"/>
    <p:sldId id="266" r:id="rId21"/>
    <p:sldId id="308" r:id="rId22"/>
    <p:sldId id="309" r:id="rId23"/>
    <p:sldId id="310" r:id="rId24"/>
    <p:sldId id="334" r:id="rId25"/>
    <p:sldId id="335" r:id="rId26"/>
    <p:sldId id="318" r:id="rId27"/>
    <p:sldId id="321" r:id="rId28"/>
    <p:sldId id="322" r:id="rId29"/>
    <p:sldId id="323" r:id="rId30"/>
    <p:sldId id="324" r:id="rId31"/>
    <p:sldId id="336" r:id="rId32"/>
    <p:sldId id="325" r:id="rId33"/>
    <p:sldId id="329" r:id="rId34"/>
    <p:sldId id="327" r:id="rId35"/>
    <p:sldId id="330" r:id="rId36"/>
    <p:sldId id="331" r:id="rId37"/>
    <p:sldId id="332" r:id="rId38"/>
    <p:sldId id="333" r:id="rId39"/>
    <p:sldId id="315" r:id="rId40"/>
    <p:sldId id="313" r:id="rId41"/>
    <p:sldId id="288" r:id="rId42"/>
    <p:sldId id="314" r:id="rId43"/>
    <p:sldId id="290" r:id="rId44"/>
    <p:sldId id="277" r:id="rId45"/>
    <p:sldId id="291" r:id="rId46"/>
    <p:sldId id="312" r:id="rId47"/>
    <p:sldId id="337" r:id="rId48"/>
    <p:sldId id="279" r:id="rId49"/>
    <p:sldId id="282" r:id="rId50"/>
    <p:sldId id="283" r:id="rId51"/>
    <p:sldId id="292" r:id="rId52"/>
    <p:sldId id="338" r:id="rId5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52" autoAdjust="0"/>
    <p:restoredTop sz="94629" autoAdjust="0"/>
  </p:normalViewPr>
  <p:slideViewPr>
    <p:cSldViewPr>
      <p:cViewPr>
        <p:scale>
          <a:sx n="100" d="100"/>
          <a:sy n="100" d="100"/>
        </p:scale>
        <p:origin x="-1446" y="-1260"/>
      </p:cViewPr>
      <p:guideLst>
        <p:guide orient="horz" pos="202"/>
        <p:guide pos="2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834" y="-96"/>
      </p:cViewPr>
      <p:guideLst>
        <p:guide orient="horz" pos="2880"/>
        <p:guide pos="2160"/>
      </p:guideLst>
    </p:cSldViewPr>
  </p:notesViewPr>
  <p:gridSpacing cx="90012" cy="90012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ACD38C-DB20-48CA-8FC3-6956111CA925}" type="datetimeFigureOut">
              <a:rPr lang="ru-RU" smtClean="0"/>
              <a:t>03.09.2021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21FFC2-2B2D-4387-BB53-E8222C6CBE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493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1FFC2-2B2D-4387-BB53-E8222C6CBED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0007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1FFC2-2B2D-4387-BB53-E8222C6CBED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0007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1FFC2-2B2D-4387-BB53-E8222C6CBED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0007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1FFC2-2B2D-4387-BB53-E8222C6CBED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0007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1FFC2-2B2D-4387-BB53-E8222C6CBED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0007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1FFC2-2B2D-4387-BB53-E8222C6CBED1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0007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1FFC2-2B2D-4387-BB53-E8222C6CBED1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0007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1FFC2-2B2D-4387-BB53-E8222C6CBED1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0007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1FFC2-2B2D-4387-BB53-E8222C6CBED1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0007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1FFC2-2B2D-4387-BB53-E8222C6CBED1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0007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1FFC2-2B2D-4387-BB53-E8222C6CBED1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000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1FFC2-2B2D-4387-BB53-E8222C6CBED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0007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1FFC2-2B2D-4387-BB53-E8222C6CBED1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0007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1FFC2-2B2D-4387-BB53-E8222C6CBED1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0007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1FFC2-2B2D-4387-BB53-E8222C6CBED1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0007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1FFC2-2B2D-4387-BB53-E8222C6CBED1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0007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1FFC2-2B2D-4387-BB53-E8222C6CBED1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0007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1FFC2-2B2D-4387-BB53-E8222C6CBED1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0007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1FFC2-2B2D-4387-BB53-E8222C6CBED1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0007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1FFC2-2B2D-4387-BB53-E8222C6CBED1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0007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1FFC2-2B2D-4387-BB53-E8222C6CBED1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0007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1FFC2-2B2D-4387-BB53-E8222C6CBED1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000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1FFC2-2B2D-4387-BB53-E8222C6CBED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0007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1FFC2-2B2D-4387-BB53-E8222C6CBED1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0007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1FFC2-2B2D-4387-BB53-E8222C6CBED1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0007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1FFC2-2B2D-4387-BB53-E8222C6CBED1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0007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1FFC2-2B2D-4387-BB53-E8222C6CBED1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0007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1FFC2-2B2D-4387-BB53-E8222C6CBED1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0007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1FFC2-2B2D-4387-BB53-E8222C6CBED1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0007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1FFC2-2B2D-4387-BB53-E8222C6CBED1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0007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1FFC2-2B2D-4387-BB53-E8222C6CBED1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0007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1FFC2-2B2D-4387-BB53-E8222C6CBED1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0007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1FFC2-2B2D-4387-BB53-E8222C6CBED1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000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1FFC2-2B2D-4387-BB53-E8222C6CBED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0007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1FFC2-2B2D-4387-BB53-E8222C6CBED1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00071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1FFC2-2B2D-4387-BB53-E8222C6CBED1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0007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1FFC2-2B2D-4387-BB53-E8222C6CBED1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00071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1FFC2-2B2D-4387-BB53-E8222C6CBED1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000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1FFC2-2B2D-4387-BB53-E8222C6CBED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000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1FFC2-2B2D-4387-BB53-E8222C6CBED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000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1FFC2-2B2D-4387-BB53-E8222C6CBED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000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1FFC2-2B2D-4387-BB53-E8222C6CBED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0007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1FFC2-2B2D-4387-BB53-E8222C6CBED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000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CC11-071C-4477-90E6-64A40B514562}" type="datetimeFigureOut">
              <a:rPr lang="ru-RU" smtClean="0"/>
              <a:t>03.09.2021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26804-5117-4E51-A8D3-2B718D6B7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060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CC11-071C-4477-90E6-64A40B514562}" type="datetimeFigureOut">
              <a:rPr lang="ru-RU" smtClean="0"/>
              <a:t>03.09.2021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26804-5117-4E51-A8D3-2B718D6B7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588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CC11-071C-4477-90E6-64A40B514562}" type="datetimeFigureOut">
              <a:rPr lang="ru-RU" smtClean="0"/>
              <a:t>03.09.2021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26804-5117-4E51-A8D3-2B718D6B7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341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CC11-071C-4477-90E6-64A40B514562}" type="datetimeFigureOut">
              <a:rPr lang="ru-RU" smtClean="0"/>
              <a:t>03.09.2021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26804-5117-4E51-A8D3-2B718D6B7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827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CC11-071C-4477-90E6-64A40B514562}" type="datetimeFigureOut">
              <a:rPr lang="ru-RU" smtClean="0"/>
              <a:t>03.09.2021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26804-5117-4E51-A8D3-2B718D6B7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569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CC11-071C-4477-90E6-64A40B514562}" type="datetimeFigureOut">
              <a:rPr lang="ru-RU" smtClean="0"/>
              <a:t>03.09.2021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26804-5117-4E51-A8D3-2B718D6B7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762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CC11-071C-4477-90E6-64A40B514562}" type="datetimeFigureOut">
              <a:rPr lang="ru-RU" smtClean="0"/>
              <a:t>03.09.2021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26804-5117-4E51-A8D3-2B718D6B7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410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CC11-071C-4477-90E6-64A40B514562}" type="datetimeFigureOut">
              <a:rPr lang="ru-RU" smtClean="0"/>
              <a:t>03.09.2021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26804-5117-4E51-A8D3-2B718D6B7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460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CC11-071C-4477-90E6-64A40B514562}" type="datetimeFigureOut">
              <a:rPr lang="ru-RU" smtClean="0"/>
              <a:t>03.09.2021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26804-5117-4E51-A8D3-2B718D6B7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585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CC11-071C-4477-90E6-64A40B514562}" type="datetimeFigureOut">
              <a:rPr lang="ru-RU" smtClean="0"/>
              <a:t>03.09.2021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26804-5117-4E51-A8D3-2B718D6B7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008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CC11-071C-4477-90E6-64A40B514562}" type="datetimeFigureOut">
              <a:rPr lang="ru-RU" smtClean="0"/>
              <a:t>03.09.2021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26804-5117-4E51-A8D3-2B718D6B7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700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ACC11-071C-4477-90E6-64A40B514562}" type="datetimeFigureOut">
              <a:rPr lang="ru-RU" smtClean="0"/>
              <a:t>03.09.2021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26804-5117-4E51-A8D3-2B718D6B7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800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9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0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1.xm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3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4.x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5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6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7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8.xml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9.xml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0.xml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1.xml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2.xml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3.xml"/><Relationship Id="rId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4.xml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5.xml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6.xml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7.xml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8.xml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9.xml"/><Relationship Id="rId5" Type="http://schemas.openxmlformats.org/officeDocument/2006/relationships/image" Target="../media/image42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1448" y="902794"/>
            <a:ext cx="63008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РЕАЛИЗАЦИЯ СИСТЕМ 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ПРОТИВОПОЖАРНОЙ ЗАЩИТЫ 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НА БАЗЕ ОБОРУДОВАНИЯ ИСО «ОРИОН» 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С УЧЕТОМ ТРЕБОВАНИЙ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СП484.1311500.2020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33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1436" y="51414"/>
            <a:ext cx="6930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Резервированный </a:t>
            </a:r>
            <a:r>
              <a:rPr lang="ru-RU" sz="3200" dirty="0" smtClean="0">
                <a:solidFill>
                  <a:schemeClr val="bg1"/>
                </a:solidFill>
              </a:rPr>
              <a:t>RS-485</a:t>
            </a:r>
          </a:p>
          <a:p>
            <a:r>
              <a:rPr lang="ru-RU" sz="3200" dirty="0" smtClean="0">
                <a:solidFill>
                  <a:schemeClr val="bg1"/>
                </a:solidFill>
              </a:rPr>
              <a:t>Интерфейс нижнего </a:t>
            </a:r>
            <a:r>
              <a:rPr lang="ru-RU" sz="3200" dirty="0">
                <a:solidFill>
                  <a:schemeClr val="bg1"/>
                </a:solidFill>
              </a:rPr>
              <a:t>уровня</a:t>
            </a:r>
          </a:p>
        </p:txBody>
      </p:sp>
      <p:pic>
        <p:nvPicPr>
          <p:cNvPr id="3074" name="Picture 2" descr="C:\Users\goryachenkov\Desktop\рис. для слайда 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48" y="1655763"/>
            <a:ext cx="7949831" cy="280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0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1436" y="51414"/>
            <a:ext cx="6300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Резервированный </a:t>
            </a:r>
            <a:r>
              <a:rPr lang="ru-RU" sz="3200" dirty="0" smtClean="0">
                <a:solidFill>
                  <a:schemeClr val="bg1"/>
                </a:solidFill>
              </a:rPr>
              <a:t>RS-485 интерфейс верхнего </a:t>
            </a:r>
            <a:r>
              <a:rPr lang="ru-RU" sz="3200" dirty="0">
                <a:solidFill>
                  <a:schemeClr val="bg1"/>
                </a:solidFill>
              </a:rPr>
              <a:t>уровня</a:t>
            </a:r>
          </a:p>
        </p:txBody>
      </p:sp>
      <p:pic>
        <p:nvPicPr>
          <p:cNvPr id="5" name="Объект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1092960"/>
            <a:ext cx="8066548" cy="405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40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1448" y="54340"/>
            <a:ext cx="71109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Удаленный </a:t>
            </a:r>
            <a:r>
              <a:rPr lang="ru-RU" sz="3200" dirty="0" smtClean="0">
                <a:solidFill>
                  <a:schemeClr val="bg1"/>
                </a:solidFill>
              </a:rPr>
              <a:t>мониторинг</a:t>
            </a:r>
          </a:p>
          <a:p>
            <a:r>
              <a:rPr lang="ru-RU" sz="3200" dirty="0" smtClean="0">
                <a:solidFill>
                  <a:schemeClr val="bg1"/>
                </a:solidFill>
              </a:rPr>
              <a:t>и конфигурирование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6" name="Объект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20" y="1626843"/>
            <a:ext cx="7200960" cy="27435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7744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1448" y="141989"/>
            <a:ext cx="7020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Web-</a:t>
            </a:r>
            <a:r>
              <a:rPr lang="ru-RU" sz="3200" dirty="0">
                <a:solidFill>
                  <a:schemeClr val="bg1"/>
                </a:solidFill>
              </a:rPr>
              <a:t>интерфейс ППКУП «Сириус</a:t>
            </a:r>
            <a:r>
              <a:rPr lang="ru-RU" sz="3200" dirty="0" smtClean="0">
                <a:solidFill>
                  <a:schemeClr val="bg1"/>
                </a:solidFill>
              </a:rPr>
              <a:t>»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08" y="1131559"/>
            <a:ext cx="2660892" cy="38705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31900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1448" y="141989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ППКУП «</a:t>
            </a:r>
            <a:r>
              <a:rPr lang="ru-RU" sz="3200" dirty="0" smtClean="0">
                <a:solidFill>
                  <a:schemeClr val="bg1"/>
                </a:solidFill>
              </a:rPr>
              <a:t>Сириус» 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5" name="Объект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247" y="951535"/>
            <a:ext cx="6410161" cy="4320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01638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1436" y="51414"/>
            <a:ext cx="6300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Адресное </a:t>
            </a:r>
            <a:r>
              <a:rPr lang="ru-RU" sz="3200" dirty="0" smtClean="0">
                <a:solidFill>
                  <a:schemeClr val="bg1"/>
                </a:solidFill>
              </a:rPr>
              <a:t>пространство</a:t>
            </a:r>
          </a:p>
          <a:p>
            <a:r>
              <a:rPr lang="ru-RU" sz="3200" dirty="0" smtClean="0">
                <a:solidFill>
                  <a:schemeClr val="bg1"/>
                </a:solidFill>
              </a:rPr>
              <a:t>ППКУП </a:t>
            </a:r>
            <a:r>
              <a:rPr lang="ru-RU" sz="3200" dirty="0">
                <a:solidFill>
                  <a:schemeClr val="bg1"/>
                </a:solidFill>
              </a:rPr>
              <a:t>«Сириус»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424" y="1221570"/>
            <a:ext cx="86411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П.</a:t>
            </a:r>
            <a:r>
              <a:rPr lang="ru-RU" sz="1200" b="1" dirty="0"/>
              <a:t>6.1.5</a:t>
            </a:r>
            <a:r>
              <a:rPr lang="ru-RU" sz="1200" dirty="0"/>
              <a:t> запрещает подключать к одному ППКУП более 512 </a:t>
            </a:r>
            <a:r>
              <a:rPr lang="ru-RU" sz="1200" dirty="0" err="1"/>
              <a:t>извещателей</a:t>
            </a:r>
            <a:r>
              <a:rPr lang="ru-RU" sz="1200" dirty="0"/>
              <a:t>, если прибор не защищен от системной ошибки. </a:t>
            </a:r>
          </a:p>
          <a:p>
            <a:r>
              <a:rPr lang="ru-RU" sz="1200" dirty="0"/>
              <a:t>ППКУП «Сириус» может контролировать до </a:t>
            </a:r>
            <a:r>
              <a:rPr lang="ru-RU" sz="1200" b="1" dirty="0"/>
              <a:t>4096</a:t>
            </a:r>
            <a:r>
              <a:rPr lang="ru-RU" sz="1200" dirty="0"/>
              <a:t> входов. В соответствии с п.6.1.5 из этих входов 512 могут быть автоматическими или ручными </a:t>
            </a:r>
            <a:r>
              <a:rPr lang="ru-RU" sz="1200" dirty="0" err="1"/>
              <a:t>извещателями</a:t>
            </a:r>
            <a:r>
              <a:rPr lang="ru-RU" sz="1200" dirty="0"/>
              <a:t>, а остальные должны использоваться для контроля УДП, </a:t>
            </a:r>
            <a:r>
              <a:rPr lang="ru-RU" sz="1200" dirty="0" err="1"/>
              <a:t>концевиков</a:t>
            </a:r>
            <a:r>
              <a:rPr lang="ru-RU" sz="1200" dirty="0"/>
              <a:t> приводов, технологических датчиков и ШС различного назначения. </a:t>
            </a:r>
            <a:endParaRPr lang="ru-RU" sz="1200" dirty="0" smtClean="0"/>
          </a:p>
          <a:p>
            <a:r>
              <a:rPr lang="ru-RU" sz="1200" dirty="0" smtClean="0"/>
              <a:t>На </a:t>
            </a:r>
            <a:r>
              <a:rPr lang="ru-RU" sz="1200" dirty="0"/>
              <a:t>базе приборов ИСО «Орион» можно построить систему более чем на </a:t>
            </a:r>
            <a:r>
              <a:rPr lang="ru-RU" sz="1200" b="1" dirty="0"/>
              <a:t>15 000</a:t>
            </a:r>
            <a:r>
              <a:rPr lang="ru-RU" sz="1200" dirty="0"/>
              <a:t> адресных </a:t>
            </a:r>
            <a:r>
              <a:rPr lang="ru-RU" sz="1200" dirty="0" err="1"/>
              <a:t>извещателей</a:t>
            </a:r>
            <a:r>
              <a:rPr lang="ru-RU" sz="1200" dirty="0"/>
              <a:t> и более </a:t>
            </a:r>
            <a:r>
              <a:rPr lang="ru-RU" sz="1200" b="1" dirty="0"/>
              <a:t>100 000</a:t>
            </a:r>
            <a:r>
              <a:rPr lang="ru-RU" sz="1200" dirty="0"/>
              <a:t> иных точек контроля.</a:t>
            </a:r>
          </a:p>
        </p:txBody>
      </p:sp>
      <p:pic>
        <p:nvPicPr>
          <p:cNvPr id="5" name="Объект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484" y="2450015"/>
            <a:ext cx="6265031" cy="254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9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1436" y="141426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ППКУП «Сириус»</a:t>
            </a:r>
          </a:p>
        </p:txBody>
      </p:sp>
      <p:pic>
        <p:nvPicPr>
          <p:cNvPr id="6" name="Объект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1491607"/>
            <a:ext cx="8101840" cy="299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83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1436" y="51414"/>
            <a:ext cx="6660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Стало ли дороже?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424" y="1604322"/>
            <a:ext cx="86411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ППКУП «Сириус» - </a:t>
            </a:r>
            <a:r>
              <a:rPr lang="en-US" sz="2000" b="1" dirty="0" smtClean="0"/>
              <a:t>23</a:t>
            </a:r>
            <a:r>
              <a:rPr lang="ru-RU" sz="2000" b="1" dirty="0" smtClean="0"/>
              <a:t> </a:t>
            </a:r>
            <a:r>
              <a:rPr lang="en-US" sz="2000" b="1" dirty="0" smtClean="0"/>
              <a:t>0</a:t>
            </a:r>
            <a:r>
              <a:rPr lang="ru-RU" sz="2000" b="1" dirty="0" smtClean="0"/>
              <a:t>96 руб</a:t>
            </a:r>
            <a:r>
              <a:rPr lang="ru-RU" sz="2000" dirty="0" smtClean="0"/>
              <a:t>.</a:t>
            </a:r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/>
          </a:p>
          <a:p>
            <a:r>
              <a:rPr lang="ru-RU" sz="2000" dirty="0" smtClean="0"/>
              <a:t>С2000М + С2000-КДЛ-2И + С2000-КПБ + С2000-</a:t>
            </a:r>
            <a:r>
              <a:rPr lang="en-US" sz="2000" dirty="0" smtClean="0"/>
              <a:t>Ethernet</a:t>
            </a:r>
            <a:r>
              <a:rPr lang="ru-RU" sz="2000" dirty="0" smtClean="0"/>
              <a:t> + РИП-24 исп.50 =</a:t>
            </a:r>
            <a:r>
              <a:rPr lang="en-US" sz="2000" dirty="0" smtClean="0"/>
              <a:t> 	</a:t>
            </a:r>
            <a:r>
              <a:rPr lang="en-US" sz="2000" b="1" dirty="0" smtClean="0"/>
              <a:t>23 791</a:t>
            </a:r>
            <a:r>
              <a:rPr lang="ru-RU" sz="2000" b="1" dirty="0" smtClean="0"/>
              <a:t> руб</a:t>
            </a:r>
            <a:r>
              <a:rPr lang="ru-RU" sz="2000" dirty="0" smtClean="0"/>
              <a:t>.</a:t>
            </a:r>
          </a:p>
          <a:p>
            <a:endParaRPr lang="ru-RU" sz="2000" dirty="0"/>
          </a:p>
          <a:p>
            <a:r>
              <a:rPr lang="ru-RU" sz="2000" dirty="0" smtClean="0"/>
              <a:t>С2000М </a:t>
            </a:r>
            <a:r>
              <a:rPr lang="ru-RU" sz="2000" dirty="0"/>
              <a:t>+ </a:t>
            </a:r>
            <a:r>
              <a:rPr lang="ru-RU" sz="2000" dirty="0" smtClean="0"/>
              <a:t>С2000-КДЛ-2И  + С2000-АСПТ + С2000-ПТ + С2000-</a:t>
            </a:r>
            <a:r>
              <a:rPr lang="en-US" sz="2000" dirty="0" smtClean="0"/>
              <a:t>Ethernet</a:t>
            </a:r>
            <a:r>
              <a:rPr lang="ru-RU" sz="2000" dirty="0" smtClean="0"/>
              <a:t> + РИП-24 исп.50 = </a:t>
            </a:r>
            <a:r>
              <a:rPr lang="ru-RU" sz="2000" b="1" dirty="0" smtClean="0"/>
              <a:t>3</a:t>
            </a:r>
            <a:r>
              <a:rPr lang="en-US" sz="2000" b="1" dirty="0" smtClean="0"/>
              <a:t>4</a:t>
            </a:r>
            <a:r>
              <a:rPr lang="ru-RU" sz="2000" b="1" dirty="0" smtClean="0"/>
              <a:t> </a:t>
            </a:r>
            <a:r>
              <a:rPr lang="en-US" sz="2000" b="1" dirty="0" smtClean="0"/>
              <a:t>705</a:t>
            </a:r>
            <a:r>
              <a:rPr lang="ru-RU" sz="2000" b="1" dirty="0" smtClean="0"/>
              <a:t> руб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044677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Q:\РИО\РИО\Yulia\Презентации\Презентация МИПС 2021\Схемы для презентации МИПС 2021_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00" y="1491606"/>
            <a:ext cx="9020083" cy="324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41436" y="96723"/>
            <a:ext cx="42957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dirty="0">
                <a:solidFill>
                  <a:schemeClr val="bg1"/>
                </a:solidFill>
              </a:rPr>
              <a:t>Пульт «С2000М исп.02»</a:t>
            </a:r>
          </a:p>
        </p:txBody>
      </p:sp>
    </p:spTree>
    <p:extLst>
      <p:ext uri="{BB962C8B-B14F-4D97-AF65-F5344CB8AC3E}">
        <p14:creationId xmlns:p14="http://schemas.microsoft.com/office/powerpoint/2010/main" val="1015918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1436" y="141426"/>
            <a:ext cx="630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Поддержка существующих систем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4098" name="Picture 2" descr="C:\Users\goryachenkov\Desktop\рис. для слайда 2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48" y="1851654"/>
            <a:ext cx="8126045" cy="243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4638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200" dirty="0" smtClean="0">
                <a:solidFill>
                  <a:schemeClr val="bg1"/>
                </a:solidFill>
              </a:rPr>
              <a:t>Что случилось?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/>
              <a:t>Проекты, выполненные до 1.03.2021:</a:t>
            </a:r>
          </a:p>
          <a:p>
            <a:pPr marL="0" indent="0">
              <a:buNone/>
            </a:pPr>
            <a:r>
              <a:rPr lang="ru-RU" sz="2000" dirty="0"/>
              <a:t>СП 5.13130.2009 «Системы противопожарной защиты. УСТАНОВКИ ПОЖАРНОЙ СИГНАЛИЗАЦИИ И ПОЖАРОТУШЕНИЯ АВТОМАТИЧЕСКИЕ. </a:t>
            </a:r>
            <a:r>
              <a:rPr lang="ru-RU" sz="2000" dirty="0" smtClean="0"/>
              <a:t>Нормы </a:t>
            </a:r>
            <a:r>
              <a:rPr lang="ru-RU" sz="2000" dirty="0"/>
              <a:t>и правила проектирования</a:t>
            </a:r>
            <a:r>
              <a:rPr lang="ru-RU" sz="2000" dirty="0" smtClean="0"/>
              <a:t>»</a:t>
            </a:r>
          </a:p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r>
              <a:rPr lang="ru-RU" sz="3100" dirty="0" smtClean="0"/>
              <a:t>Проекты, выполненные после 1.03.2021:</a:t>
            </a:r>
            <a:endParaRPr lang="ru-RU" sz="3100" dirty="0"/>
          </a:p>
          <a:p>
            <a:pPr marL="0" indent="0">
              <a:buNone/>
            </a:pPr>
            <a:r>
              <a:rPr lang="ru-RU" sz="2000" dirty="0" smtClean="0"/>
              <a:t>СП </a:t>
            </a:r>
            <a:r>
              <a:rPr lang="ru-RU" sz="2000" dirty="0"/>
              <a:t>484.1311500.2020 «Системы противопожарной защиты. СИСТЕМЫ ПОЖАРНОЙ СИГНАЛИЗАЦИИ И АВТОМАТИЗАЦИЯ СИСТЕМ ПРОТИВОПОЖАРНОЙ ЗАЩИТЫ. Нормы и правила проектирования»</a:t>
            </a:r>
          </a:p>
          <a:p>
            <a:pPr marL="0" indent="0">
              <a:buNone/>
            </a:pPr>
            <a:r>
              <a:rPr lang="ru-RU" sz="2000" dirty="0"/>
              <a:t> </a:t>
            </a:r>
          </a:p>
          <a:p>
            <a:pPr marL="0" indent="0">
              <a:buNone/>
            </a:pPr>
            <a:r>
              <a:rPr lang="ru-RU" sz="2000" dirty="0"/>
              <a:t>СП 485.1311500.2020 «Системы противопожарной защиты. УСТАНОВКИ ПОЖАРОТУШЕНИЯ АВТОМАТИЧЕСКИЕ. Нормы и правила проектирования»</a:t>
            </a:r>
          </a:p>
          <a:p>
            <a:pPr marL="0" indent="0">
              <a:buNone/>
            </a:pPr>
            <a:r>
              <a:rPr lang="ru-RU" sz="2000" dirty="0"/>
              <a:t> </a:t>
            </a:r>
          </a:p>
          <a:p>
            <a:pPr marL="0" indent="0">
              <a:buNone/>
            </a:pPr>
            <a:r>
              <a:rPr lang="ru-RU" sz="2000" dirty="0"/>
              <a:t>СП 486.1311500.2020 «Системы противопожарной защиты. ПЕРЕЧЕНЬ ЗДАНИЙ, СООРУЖЕНИЙ, ПОМЕЩЕНИЙ И ОБОРУДОВАНИЯ, ПОДЛЕЖАЩИХ ЗАЩИТЕ АВТОМАТИЧЕСКИМИ УСТАНОВКАМИ ПОЖАРОТУШЕНИЯ И СИСТЕМАМИ ПОЖАРНОЙ СИГНАЛИЗАЦИИ. Требования пожарной безопасности»</a:t>
            </a:r>
          </a:p>
          <a:p>
            <a:pPr marL="0" indent="0">
              <a:buNone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879989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1436" y="96723"/>
            <a:ext cx="6930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Выбор центрального оборудования</a:t>
            </a:r>
          </a:p>
        </p:txBody>
      </p:sp>
      <p:pic>
        <p:nvPicPr>
          <p:cNvPr id="2050" name="Picture 2" descr="Q:\free\Горяченков Максим\иллюстрации к презентации\7 стр - таблич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36" y="1581618"/>
            <a:ext cx="7384822" cy="306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98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800" dirty="0" smtClean="0">
                <a:solidFill>
                  <a:schemeClr val="bg1"/>
                </a:solidFill>
              </a:rPr>
              <a:t>Какие изделия будут дорабатываться?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000" dirty="0" smtClean="0"/>
              <a:t>Названия меняются:</a:t>
            </a:r>
          </a:p>
          <a:p>
            <a:r>
              <a:rPr lang="ru-RU" sz="2000" dirty="0" smtClean="0"/>
              <a:t>С2000М – С2000М исп.02</a:t>
            </a:r>
          </a:p>
          <a:p>
            <a:r>
              <a:rPr lang="ru-RU" sz="2000" dirty="0" smtClean="0"/>
              <a:t>С2000-КДЛ-2И – С2000-КДЛ-2И исп.01</a:t>
            </a:r>
          </a:p>
          <a:p>
            <a:r>
              <a:rPr lang="ru-RU" sz="2000" dirty="0" smtClean="0"/>
              <a:t>Рупор-Диспетчер исп.01 </a:t>
            </a:r>
            <a:r>
              <a:rPr lang="ru-RU" sz="2000" dirty="0"/>
              <a:t>–</a:t>
            </a:r>
            <a:r>
              <a:rPr lang="ru-RU" sz="2000" dirty="0" smtClean="0"/>
              <a:t> </a:t>
            </a:r>
            <a:r>
              <a:rPr lang="ru-RU" sz="2000" dirty="0"/>
              <a:t>Рупор-Диспетчер </a:t>
            </a:r>
            <a:r>
              <a:rPr lang="ru-RU" sz="2000" dirty="0" smtClean="0"/>
              <a:t>исп.02</a:t>
            </a:r>
          </a:p>
          <a:p>
            <a:r>
              <a:rPr lang="ru-RU" sz="2000" dirty="0" smtClean="0"/>
              <a:t>ШПС-12/24, исп.01, 02 – ШПС-12/24 исп.10, 11, 12</a:t>
            </a:r>
          </a:p>
          <a:p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Названия не меняются, меняются версии:</a:t>
            </a:r>
            <a:endParaRPr lang="ru-RU" sz="2000" dirty="0"/>
          </a:p>
          <a:p>
            <a:r>
              <a:rPr lang="ru-RU" sz="2000" dirty="0" smtClean="0"/>
              <a:t>Сигнал-10 вер.2.00</a:t>
            </a:r>
          </a:p>
          <a:p>
            <a:r>
              <a:rPr lang="ru-RU" sz="2000" dirty="0" smtClean="0"/>
              <a:t>С2000-БИ/БИ исп.02/БКИ/ПТ; Поток-БКИ вер.3.00</a:t>
            </a:r>
          </a:p>
          <a:p>
            <a:r>
              <a:rPr lang="ru-RU" sz="2000" dirty="0"/>
              <a:t>Рупор </a:t>
            </a:r>
            <a:r>
              <a:rPr lang="ru-RU" sz="2000" dirty="0" smtClean="0"/>
              <a:t>исп.02/03 вер.2.00</a:t>
            </a:r>
            <a:endParaRPr lang="ru-RU" sz="2000" dirty="0"/>
          </a:p>
          <a:p>
            <a:r>
              <a:rPr lang="ru-RU" sz="2000" dirty="0" smtClean="0"/>
              <a:t>Рупор-300 вер.2.00</a:t>
            </a:r>
            <a:endParaRPr lang="ru-RU" sz="2000" dirty="0"/>
          </a:p>
          <a:p>
            <a:pPr marL="0" indent="0">
              <a:buNone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4333164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800" dirty="0" smtClean="0">
                <a:solidFill>
                  <a:schemeClr val="bg1"/>
                </a:solidFill>
              </a:rPr>
              <a:t>Какие изделия не будут развиваться?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sz="2000" dirty="0" smtClean="0"/>
          </a:p>
          <a:p>
            <a:endParaRPr lang="ru-RU" sz="2000" dirty="0"/>
          </a:p>
          <a:p>
            <a:r>
              <a:rPr lang="ru-RU" sz="2000" dirty="0" smtClean="0"/>
              <a:t>С2000-АСПТ</a:t>
            </a:r>
          </a:p>
          <a:p>
            <a:r>
              <a:rPr lang="ru-RU" sz="2000" dirty="0" smtClean="0"/>
              <a:t>Поток-3Н</a:t>
            </a:r>
          </a:p>
          <a:p>
            <a:r>
              <a:rPr lang="ru-RU" sz="2000" dirty="0" smtClean="0"/>
              <a:t>ШКП (без </a:t>
            </a:r>
            <a:r>
              <a:rPr lang="en-US" sz="2000" dirty="0" smtClean="0"/>
              <a:t>RS-485 </a:t>
            </a:r>
            <a:r>
              <a:rPr lang="ru-RU" sz="2000" dirty="0" smtClean="0"/>
              <a:t>интерфейса)</a:t>
            </a:r>
          </a:p>
          <a:p>
            <a:r>
              <a:rPr lang="ru-RU" sz="2000" dirty="0" smtClean="0"/>
              <a:t>Рупор, Рупор исп.01</a:t>
            </a:r>
            <a:endParaRPr lang="ru-RU" sz="2000" dirty="0"/>
          </a:p>
          <a:p>
            <a:pPr marL="0" indent="0">
              <a:buNone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87556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1426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dirty="0" smtClean="0">
                <a:solidFill>
                  <a:schemeClr val="bg1"/>
                </a:solidFill>
              </a:rPr>
              <a:t>Исключения</a:t>
            </a:r>
            <a:br>
              <a:rPr lang="ru-RU" sz="3200" dirty="0" smtClean="0">
                <a:solidFill>
                  <a:schemeClr val="bg1"/>
                </a:solidFill>
              </a:rPr>
            </a:br>
            <a:r>
              <a:rPr lang="ru-RU" sz="3200" dirty="0" smtClean="0">
                <a:solidFill>
                  <a:schemeClr val="bg1"/>
                </a:solidFill>
              </a:rPr>
              <a:t> по резервированию линий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Линии питания</a:t>
            </a:r>
          </a:p>
          <a:p>
            <a:r>
              <a:rPr lang="ru-RU" sz="2000" dirty="0" smtClean="0"/>
              <a:t>Линии связи с релейными блоками (С2000-СП1, С2000-КПБ, С2000-СП2, С2000-СП2 исп.02), если они управляют одной зоной защиты (например, в СОУЭ 2-го типа)</a:t>
            </a:r>
          </a:p>
          <a:p>
            <a:r>
              <a:rPr lang="ru-RU" sz="2000" dirty="0" smtClean="0"/>
              <a:t>Линии связи с блоками речевого оповещения, если они оповещают одну зону</a:t>
            </a:r>
          </a:p>
          <a:p>
            <a:r>
              <a:rPr lang="ru-RU" sz="2000" dirty="0" smtClean="0"/>
              <a:t>Линии связи с блоками индикации, если они находятся на посту рядом с С2000М исп.02 или Сириусом</a:t>
            </a:r>
          </a:p>
          <a:p>
            <a:r>
              <a:rPr lang="ru-RU" sz="2000" dirty="0" smtClean="0"/>
              <a:t>Линии связи с одним С2000-АСПТ и одним Поток-3Н </a:t>
            </a:r>
          </a:p>
          <a:p>
            <a:endParaRPr lang="ru-RU" sz="2000" dirty="0" smtClean="0"/>
          </a:p>
          <a:p>
            <a:endParaRPr lang="ru-RU" sz="2000" b="1" dirty="0"/>
          </a:p>
          <a:p>
            <a:pPr marL="0" indent="0">
              <a:buNone/>
            </a:pPr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34744586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cvetkova\Desktop\Без имени-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771" y="1851654"/>
            <a:ext cx="5510577" cy="234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vetkova\Desktop\ИВ-117-654-12-3_25.02.202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13" y="1041546"/>
            <a:ext cx="2868014" cy="398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44312" y="2051295"/>
            <a:ext cx="50406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«</a:t>
            </a:r>
            <a:r>
              <a:rPr lang="ru-RU" sz="1400" dirty="0" smtClean="0"/>
              <a:t>Линии </a:t>
            </a:r>
            <a:r>
              <a:rPr lang="ru-RU" sz="1400" dirty="0"/>
              <a:t>электропитания, которые не обеспечивают взаимодействие и обмен информацией между компонентами системы пожарной автоматики и другими системами, исполнительными устройствами, не являются линиями связи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в  </a:t>
            </a:r>
            <a:r>
              <a:rPr lang="ru-RU" sz="1400" dirty="0"/>
              <a:t>п. 3.20 СП 484.1311500.2020 "</a:t>
            </a:r>
            <a:r>
              <a:rPr lang="ru-RU" sz="1400" dirty="0" smtClean="0"/>
              <a:t>Системы </a:t>
            </a:r>
            <a:r>
              <a:rPr lang="ru-RU" sz="1400" dirty="0"/>
              <a:t>противопожарной защиты. </a:t>
            </a:r>
            <a:r>
              <a:rPr lang="ru-RU" sz="1400" dirty="0" smtClean="0"/>
              <a:t>Системы </a:t>
            </a:r>
            <a:r>
              <a:rPr lang="ru-RU" sz="1400" dirty="0"/>
              <a:t>пожарной сигнализации и автоматизация систем противопожарной защиты. Нормы и правила проектирования" и требования п. 5.4 данного СП на линии электропитания не </a:t>
            </a:r>
            <a:r>
              <a:rPr lang="ru-RU" sz="1400" dirty="0" smtClean="0"/>
              <a:t>распространяются»</a:t>
            </a:r>
            <a:endParaRPr lang="ru-RU" sz="14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57200" y="14142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solidFill>
                  <a:schemeClr val="bg1"/>
                </a:solidFill>
              </a:rPr>
              <a:t>Разъяснение по линиям питания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4017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cvetkova\Desktop\Без имени-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771" y="1851654"/>
            <a:ext cx="5510577" cy="234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44312" y="2051295"/>
            <a:ext cx="5040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«Тре</a:t>
            </a:r>
            <a:r>
              <a:rPr lang="ru-RU" sz="1400" dirty="0" smtClean="0"/>
              <a:t>бования п. 5.4 СП484.1311500.2020 «Системы противопожарной защиты. Системы пожарной сигнализации и автоматизация противопожарной защиты. Нормы и правила проектирования» не распространяются на линии связи с релейными модулями, предназначенными для управления исполнительными устройствами, если единичная неисправность данных линий не нарушит работоспособность других зон противопожарной защиты»</a:t>
            </a:r>
            <a:endParaRPr lang="ru-RU" sz="14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57200" y="14142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solidFill>
                  <a:schemeClr val="bg1"/>
                </a:solidFill>
              </a:rPr>
              <a:t>Разъяснение по линиям связи </a:t>
            </a:r>
          </a:p>
          <a:p>
            <a:pPr algn="l"/>
            <a:r>
              <a:rPr lang="ru-RU" sz="3200" dirty="0" smtClean="0">
                <a:solidFill>
                  <a:schemeClr val="bg1"/>
                </a:solidFill>
              </a:rPr>
              <a:t>с релейными блоками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goryachenkov\Desktop\п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46" y="1131558"/>
            <a:ext cx="2705598" cy="361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398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1436" y="51414"/>
            <a:ext cx="6300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Применение «С2000-АСПТ»</a:t>
            </a:r>
          </a:p>
          <a:p>
            <a:r>
              <a:rPr lang="ru-RU" sz="3200" dirty="0" smtClean="0">
                <a:solidFill>
                  <a:schemeClr val="bg1"/>
                </a:solidFill>
              </a:rPr>
              <a:t>и «Поток-3Н» по новым нормам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goryachenkov\Desktop\схема вар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664" y="1224928"/>
            <a:ext cx="4857294" cy="368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699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1436" y="115895"/>
            <a:ext cx="69309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 smtClean="0">
                <a:solidFill>
                  <a:schemeClr val="bg1"/>
                </a:solidFill>
              </a:rPr>
              <a:t>Требования к организации физических</a:t>
            </a:r>
          </a:p>
          <a:p>
            <a:r>
              <a:rPr lang="ru-RU" sz="3000" dirty="0" smtClean="0">
                <a:solidFill>
                  <a:schemeClr val="bg1"/>
                </a:solidFill>
              </a:rPr>
              <a:t>и логических элементов СПС</a:t>
            </a:r>
            <a:endParaRPr lang="ru-RU" sz="30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424" y="1221570"/>
            <a:ext cx="86411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/>
              <a:t>П.3.6 «Зона контроля пожарной сигнализации: </a:t>
            </a:r>
            <a:r>
              <a:rPr lang="ru-RU" sz="1200" dirty="0"/>
              <a:t>территория или часть объекта, контролируемая пожарными </a:t>
            </a:r>
            <a:r>
              <a:rPr lang="ru-RU" sz="1200" dirty="0" err="1"/>
              <a:t>извещателями</a:t>
            </a:r>
            <a:r>
              <a:rPr lang="ru-RU" sz="1200" dirty="0"/>
              <a:t>, выделенная с целью определения места возникновения пожара, дальнейшего выполнения заданного алгоритма функционирования систем противопожарной защиты»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Пункт </a:t>
            </a:r>
            <a:r>
              <a:rPr lang="ru-RU" sz="1200" b="1" dirty="0"/>
              <a:t>5.11 </a:t>
            </a:r>
            <a:r>
              <a:rPr lang="ru-RU" sz="1200" dirty="0"/>
              <a:t>требует на этапе проектирования разделить объект на ЗКПС и зоны защиты (пожаротушения, оповещения и т.п.) Согласно п.</a:t>
            </a:r>
            <a:r>
              <a:rPr lang="ru-RU" sz="1200" b="1" dirty="0"/>
              <a:t>6.3.3</a:t>
            </a:r>
            <a:r>
              <a:rPr lang="ru-RU" sz="1200" dirty="0"/>
              <a:t> в отдельные ЗКПС обязательно должны быть выделены: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ru-RU" sz="1200" dirty="0"/>
              <a:t>квартиры, гостиничные номера и иные помещения, которые находятся во временном или постоянном пользовании физическими или юридическими </a:t>
            </a:r>
            <a:r>
              <a:rPr lang="ru-RU" sz="1200" dirty="0" smtClean="0"/>
              <a:t>лицами</a:t>
            </a:r>
            <a:endParaRPr lang="ru-RU" sz="1200" dirty="0"/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ru-RU" sz="1200" dirty="0"/>
              <a:t>лестничные клетки, кабельные и лифтовые шахты, шахты мусоропроводов, а также другие помещения или пространства, которые соединяют два и более </a:t>
            </a:r>
            <a:r>
              <a:rPr lang="ru-RU" sz="1200" dirty="0" smtClean="0"/>
              <a:t>этажей</a:t>
            </a:r>
            <a:endParaRPr lang="ru-RU" sz="1200" dirty="0"/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ru-RU" sz="1200" dirty="0"/>
              <a:t>эвакуационные коридоры (коридоры безопасности), в которые предусмотрен выход из различных пожарных отсеков;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ru-RU" sz="1200" dirty="0"/>
              <a:t>пространства за </a:t>
            </a:r>
            <a:r>
              <a:rPr lang="ru-RU" sz="1200" dirty="0" err="1" smtClean="0"/>
              <a:t>фальшпотолками</a:t>
            </a:r>
            <a:endParaRPr lang="ru-RU" sz="1200" dirty="0"/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ru-RU" sz="1200" dirty="0"/>
              <a:t>пространства под </a:t>
            </a:r>
            <a:r>
              <a:rPr lang="ru-RU" sz="1200" dirty="0" smtClean="0"/>
              <a:t>фальшполами</a:t>
            </a:r>
            <a:endParaRPr lang="ru-RU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При этом ЗКПС должны удовлетворять условиям п.</a:t>
            </a:r>
            <a:r>
              <a:rPr lang="ru-RU" sz="1200" b="1" dirty="0"/>
              <a:t>6.3.4</a:t>
            </a:r>
            <a:r>
              <a:rPr lang="ru-RU" sz="1200" dirty="0"/>
              <a:t>: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ru-RU" sz="1200" dirty="0"/>
              <a:t>площадь одной ЗКПС не должна превышать </a:t>
            </a:r>
            <a:r>
              <a:rPr lang="ru-RU" sz="1200" b="1" dirty="0"/>
              <a:t>2000 </a:t>
            </a:r>
            <a:r>
              <a:rPr lang="ru-RU" sz="1200" b="1" dirty="0" smtClean="0"/>
              <a:t>м2</a:t>
            </a:r>
            <a:endParaRPr lang="ru-RU" sz="1200" dirty="0"/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ru-RU" sz="1200" dirty="0"/>
              <a:t>одна ЗКПС должна контролироваться не более чем </a:t>
            </a:r>
            <a:r>
              <a:rPr lang="ru-RU" sz="1200" b="1" dirty="0"/>
              <a:t>32 </a:t>
            </a:r>
            <a:r>
              <a:rPr lang="ru-RU" sz="1200" b="1" dirty="0" smtClean="0"/>
              <a:t>ИП</a:t>
            </a:r>
            <a:endParaRPr lang="ru-RU" sz="1200" dirty="0"/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ru-RU" sz="1200" dirty="0"/>
              <a:t>одна ЗКПС должна включать в себя </a:t>
            </a:r>
            <a:r>
              <a:rPr lang="ru-RU" sz="1200" b="1" dirty="0"/>
              <a:t>не более 5 смежных и изолированных помещений</a:t>
            </a:r>
            <a:r>
              <a:rPr lang="ru-RU" sz="1200" dirty="0"/>
              <a:t>, расположенных на одном этаже объекта и в одном пожарном отсеке, при этом изолированные помещения должны иметь выход в общий коридор, холл, вестибюль и т.п., а </a:t>
            </a:r>
            <a:r>
              <a:rPr lang="ru-RU" sz="1200" b="1" dirty="0"/>
              <a:t>их общая площадь не должна превышать 500 </a:t>
            </a:r>
            <a:r>
              <a:rPr lang="ru-RU" sz="1200" b="1" dirty="0" smtClean="0"/>
              <a:t>м2</a:t>
            </a:r>
            <a:endParaRPr lang="ru-RU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Единичная неисправность в линии связи ЗКПС не должна приводить к одновременной потере автоматических и ручных </a:t>
            </a:r>
            <a:r>
              <a:rPr lang="ru-RU" sz="1200" dirty="0" smtClean="0"/>
              <a:t>ИП,</a:t>
            </a:r>
            <a:br>
              <a:rPr lang="ru-RU" sz="1200" dirty="0" smtClean="0"/>
            </a:br>
            <a:r>
              <a:rPr lang="ru-RU" sz="1200" dirty="0" smtClean="0"/>
              <a:t>а </a:t>
            </a:r>
            <a:r>
              <a:rPr lang="ru-RU" sz="1200" dirty="0"/>
              <a:t>также к нарушению работоспособности других ЗКПС.</a:t>
            </a:r>
          </a:p>
        </p:txBody>
      </p:sp>
    </p:spTree>
    <p:extLst>
      <p:ext uri="{BB962C8B-B14F-4D97-AF65-F5344CB8AC3E}">
        <p14:creationId xmlns:p14="http://schemas.microsoft.com/office/powerpoint/2010/main" val="360655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1436" y="115895"/>
            <a:ext cx="69309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>
                <a:solidFill>
                  <a:schemeClr val="bg1"/>
                </a:solidFill>
              </a:rPr>
              <a:t>Организация линий связи и </a:t>
            </a:r>
            <a:r>
              <a:rPr lang="ru-RU" sz="3000" dirty="0" smtClean="0">
                <a:solidFill>
                  <a:schemeClr val="bg1"/>
                </a:solidFill>
              </a:rPr>
              <a:t>ЗКПС</a:t>
            </a:r>
          </a:p>
          <a:p>
            <a:r>
              <a:rPr lang="ru-RU" sz="3000" dirty="0" smtClean="0">
                <a:solidFill>
                  <a:schemeClr val="bg1"/>
                </a:solidFill>
              </a:rPr>
              <a:t>в </a:t>
            </a:r>
            <a:r>
              <a:rPr lang="ru-RU" sz="3000" dirty="0">
                <a:solidFill>
                  <a:schemeClr val="bg1"/>
                </a:solidFill>
              </a:rPr>
              <a:t>неадресных СПС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1424" y="4076423"/>
            <a:ext cx="86411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В </a:t>
            </a:r>
            <a:r>
              <a:rPr lang="ru-RU" sz="1200" dirty="0"/>
              <a:t>одну линию связи нельзя включать более 32 </a:t>
            </a:r>
            <a:r>
              <a:rPr lang="ru-RU" sz="1200" dirty="0" err="1"/>
              <a:t>извещателей</a:t>
            </a:r>
            <a:r>
              <a:rPr lang="ru-RU" sz="1200" dirty="0"/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В </a:t>
            </a:r>
            <a:r>
              <a:rPr lang="ru-RU" sz="1200" dirty="0"/>
              <a:t>одну линию нельзя включать автоматические и ручные </a:t>
            </a:r>
            <a:r>
              <a:rPr lang="ru-RU" sz="1200" dirty="0" err="1"/>
              <a:t>извещатели</a:t>
            </a:r>
            <a:r>
              <a:rPr lang="ru-RU" sz="1200" dirty="0"/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Одна </a:t>
            </a:r>
            <a:r>
              <a:rPr lang="ru-RU" sz="1200" dirty="0"/>
              <a:t>линия связи должна входить не более, чем в одну ЗКПС;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Одна </a:t>
            </a:r>
            <a:r>
              <a:rPr lang="ru-RU" sz="1200" dirty="0"/>
              <a:t>линия связи с автоматическими ИП не может контролировать больше 2000 м2 или 5 смежных </a:t>
            </a:r>
            <a:r>
              <a:rPr lang="ru-RU" sz="1200" dirty="0" smtClean="0"/>
              <a:t>помещений</a:t>
            </a:r>
            <a:br>
              <a:rPr lang="ru-RU" sz="1200" dirty="0" smtClean="0"/>
            </a:br>
            <a:r>
              <a:rPr lang="ru-RU" sz="1200" dirty="0" smtClean="0"/>
              <a:t>общей </a:t>
            </a:r>
            <a:r>
              <a:rPr lang="ru-RU" sz="1200" dirty="0"/>
              <a:t>площадью 500 м2.</a:t>
            </a:r>
          </a:p>
        </p:txBody>
      </p:sp>
      <p:pic>
        <p:nvPicPr>
          <p:cNvPr id="10" name="Объект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72" y="1131558"/>
            <a:ext cx="7845364" cy="294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5288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1436" y="141426"/>
            <a:ext cx="69309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dirty="0">
                <a:solidFill>
                  <a:schemeClr val="bg1"/>
                </a:solidFill>
              </a:rPr>
              <a:t>Организация линий связи и ЗКПС в адресно-пороговых СПС на базе «Сигнал-10»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1424" y="4355743"/>
            <a:ext cx="8641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В </a:t>
            </a:r>
            <a:r>
              <a:rPr lang="ru-RU" sz="1200" dirty="0"/>
              <a:t>одну линию связи нельзя включать автоматические и ручные </a:t>
            </a:r>
            <a:r>
              <a:rPr lang="ru-RU" sz="1200" dirty="0" err="1"/>
              <a:t>извещатели</a:t>
            </a:r>
            <a:r>
              <a:rPr lang="ru-RU" sz="1200" dirty="0"/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Одна </a:t>
            </a:r>
            <a:r>
              <a:rPr lang="ru-RU" sz="1200" dirty="0"/>
              <a:t>линия связи должна входить не более, чем в </a:t>
            </a:r>
            <a:r>
              <a:rPr lang="ru-RU" sz="1200" dirty="0" smtClean="0"/>
              <a:t>одну ЗКПС</a:t>
            </a:r>
            <a:r>
              <a:rPr lang="ru-RU" sz="1200" dirty="0"/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Одна </a:t>
            </a:r>
            <a:r>
              <a:rPr lang="ru-RU" sz="1200" dirty="0"/>
              <a:t>линия связи не может контролировать больше 2000 м2 или 5 смежных помещений общей площадью 500 м2.</a:t>
            </a:r>
          </a:p>
        </p:txBody>
      </p:sp>
      <p:pic>
        <p:nvPicPr>
          <p:cNvPr id="8" name="Объект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36" y="1131558"/>
            <a:ext cx="8467964" cy="309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7582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200" dirty="0" smtClean="0">
                <a:solidFill>
                  <a:schemeClr val="bg1"/>
                </a:solidFill>
              </a:rPr>
              <a:t>Что меняется?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000" b="1" dirty="0"/>
              <a:t>Пункт 5.21 </a:t>
            </a:r>
            <a:r>
              <a:rPr lang="ru-RU" sz="2000" dirty="0"/>
              <a:t>регламентирует, что СПА не должны выполнять функции, не связанные с противопожарной защитой, за исключением следующих функций, использующих общие исполнительные устройства:</a:t>
            </a:r>
          </a:p>
          <a:p>
            <a:pPr marL="171450" indent="-171450"/>
            <a:r>
              <a:rPr lang="ru-RU" sz="2000" dirty="0"/>
              <a:t>Трансляция музыкальных программ, рекламных и информационных объявлений, иных сообщений, связанных с гражданской обороной и чрезвычайными ситуациями</a:t>
            </a:r>
          </a:p>
          <a:p>
            <a:pPr marL="171450" indent="-171450"/>
            <a:r>
              <a:rPr lang="ru-RU" sz="2000" dirty="0"/>
              <a:t>Управление водоснабжением объекта</a:t>
            </a:r>
          </a:p>
          <a:p>
            <a:pPr marL="171450" indent="-171450"/>
            <a:r>
              <a:rPr lang="ru-RU" sz="2000" dirty="0"/>
              <a:t>Управление естественным проветриванием здания</a:t>
            </a:r>
          </a:p>
          <a:p>
            <a:pPr marL="171450" indent="-171450"/>
            <a:r>
              <a:rPr lang="ru-RU" sz="2000" dirty="0"/>
              <a:t>Управление </a:t>
            </a:r>
            <a:r>
              <a:rPr lang="ru-RU" sz="2000" dirty="0" err="1"/>
              <a:t>общеобменной</a:t>
            </a:r>
            <a:r>
              <a:rPr lang="ru-RU" sz="2000" dirty="0"/>
              <a:t> вентиляцией здания</a:t>
            </a:r>
          </a:p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r>
              <a:rPr lang="ru-RU" sz="2000" b="1" dirty="0" smtClean="0"/>
              <a:t>Т.е. совмещать охранную сигнализацию, СКУД и СПА больше нельзя!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5157724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1436" y="141426"/>
            <a:ext cx="6930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dirty="0">
                <a:solidFill>
                  <a:schemeClr val="bg1"/>
                </a:solidFill>
              </a:rPr>
              <a:t>Организация линий связи и ЗКПС в адресно-аналоговых СПС на базе «С2000-КДЛ»</a:t>
            </a:r>
          </a:p>
        </p:txBody>
      </p:sp>
      <p:pic>
        <p:nvPicPr>
          <p:cNvPr id="7" name="Объект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24" y="1166072"/>
            <a:ext cx="5040672" cy="372540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292096" y="1509668"/>
            <a:ext cx="36004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Изоляторы </a:t>
            </a:r>
            <a:r>
              <a:rPr lang="ru-RU" sz="1200" dirty="0"/>
              <a:t>короткого замыкания необходимо устанавливать на границах ЗКПС (2000 м2 или 5 смежных помещений общей площадью 500 м2), не реже чем через 32 автоматических </a:t>
            </a:r>
            <a:r>
              <a:rPr lang="ru-RU" sz="1200" dirty="0" err="1"/>
              <a:t>извещателя</a:t>
            </a:r>
            <a:r>
              <a:rPr lang="ru-RU" sz="1200" dirty="0"/>
              <a:t>. При этом можно рационально </a:t>
            </a:r>
            <a:r>
              <a:rPr lang="ru-RU" sz="1200" dirty="0" smtClean="0"/>
              <a:t>использовать «ДИП-34А-04</a:t>
            </a:r>
            <a:r>
              <a:rPr lang="ru-RU" sz="1200" dirty="0"/>
              <a:t>» со встроенным БРИЗ и «БРИЗ исп.03», встроенный в </a:t>
            </a:r>
            <a:r>
              <a:rPr lang="ru-RU" sz="1200" dirty="0" smtClean="0"/>
              <a:t>базы</a:t>
            </a:r>
            <a:br>
              <a:rPr lang="ru-RU" sz="1200" dirty="0" smtClean="0"/>
            </a:br>
            <a:r>
              <a:rPr lang="ru-RU" sz="1200" dirty="0" smtClean="0"/>
              <a:t>для </a:t>
            </a:r>
            <a:r>
              <a:rPr lang="ru-RU" sz="1200" dirty="0"/>
              <a:t>«С20000-ИП» и «С2000-ИПГ</a:t>
            </a:r>
            <a:r>
              <a:rPr lang="ru-RU" sz="1200" dirty="0" smtClean="0"/>
              <a:t>»</a:t>
            </a:r>
            <a:endParaRPr lang="ru-RU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Ручные </a:t>
            </a:r>
            <a:r>
              <a:rPr lang="ru-RU" sz="1200" dirty="0" err="1"/>
              <a:t>извещатели</a:t>
            </a:r>
            <a:r>
              <a:rPr lang="ru-RU" sz="1200" dirty="0"/>
              <a:t> должны быть окружены изоляторами КЗ или иметь </a:t>
            </a:r>
            <a:r>
              <a:rPr lang="ru-RU" sz="1200" dirty="0" smtClean="0"/>
              <a:t>встроенные изоляторы</a:t>
            </a:r>
            <a:r>
              <a:rPr lang="ru-RU" sz="1200" dirty="0"/>
              <a:t>. Если необходимо установить один ИПР между автоматическими ИП, целесообразно применять «ИПР-513-3АМ </a:t>
            </a:r>
            <a:r>
              <a:rPr lang="ru-RU" sz="1200" dirty="0" smtClean="0"/>
              <a:t>исп.01»</a:t>
            </a:r>
            <a:br>
              <a:rPr lang="ru-RU" sz="1200" dirty="0" smtClean="0"/>
            </a:br>
            <a:r>
              <a:rPr lang="ru-RU" sz="1200" dirty="0" smtClean="0"/>
              <a:t>или </a:t>
            </a:r>
            <a:r>
              <a:rPr lang="ru-RU" sz="1200" dirty="0"/>
              <a:t>«ИПР-513-3АМ исп.01 </a:t>
            </a:r>
            <a:r>
              <a:rPr lang="ru-RU" sz="1200" dirty="0" smtClean="0"/>
              <a:t>IP67» со </a:t>
            </a:r>
            <a:r>
              <a:rPr lang="ru-RU" sz="1200" dirty="0"/>
              <a:t>встроенными изоляторами </a:t>
            </a:r>
            <a:r>
              <a:rPr lang="ru-RU" sz="1200" dirty="0" smtClean="0"/>
              <a:t>КЗ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215258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1436" y="141426"/>
            <a:ext cx="6930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dirty="0" smtClean="0">
                <a:solidFill>
                  <a:schemeClr val="bg1"/>
                </a:solidFill>
              </a:rPr>
              <a:t>Блок </a:t>
            </a:r>
            <a:r>
              <a:rPr lang="ru-RU" sz="2700" dirty="0" err="1" smtClean="0">
                <a:solidFill>
                  <a:schemeClr val="bg1"/>
                </a:solidFill>
              </a:rPr>
              <a:t>разветвительно</a:t>
            </a:r>
            <a:r>
              <a:rPr lang="ru-RU" sz="2700" dirty="0" smtClean="0">
                <a:solidFill>
                  <a:schemeClr val="bg1"/>
                </a:solidFill>
              </a:rPr>
              <a:t>-изолирующий</a:t>
            </a:r>
          </a:p>
          <a:p>
            <a:r>
              <a:rPr lang="ru-RU" sz="2700" dirty="0" smtClean="0">
                <a:solidFill>
                  <a:schemeClr val="bg1"/>
                </a:solidFill>
              </a:rPr>
              <a:t>«БРИЗ-Т»</a:t>
            </a:r>
            <a:endParaRPr lang="ru-RU" sz="2700" dirty="0">
              <a:solidFill>
                <a:schemeClr val="bg1"/>
              </a:solidFill>
            </a:endParaRPr>
          </a:p>
        </p:txBody>
      </p:sp>
      <p:pic>
        <p:nvPicPr>
          <p:cNvPr id="9218" name="Picture 2" descr="Q:\free\Горяченков Максим\иллюстрации к презентации\схемы к презентации СП484 -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580" y="1224972"/>
            <a:ext cx="4993954" cy="368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5528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424" y="1491606"/>
            <a:ext cx="864115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/>
              <a:t>Алгоритм </a:t>
            </a:r>
            <a:r>
              <a:rPr lang="ru-RU" sz="1200" b="1" dirty="0"/>
              <a:t>А</a:t>
            </a:r>
            <a:r>
              <a:rPr lang="ru-RU" sz="1200" dirty="0"/>
              <a:t> выбирается для ЗКПС с ручными </a:t>
            </a:r>
            <a:r>
              <a:rPr lang="ru-RU" sz="1200" dirty="0" err="1"/>
              <a:t>извещателями</a:t>
            </a:r>
            <a:r>
              <a:rPr lang="ru-RU" sz="1200" dirty="0"/>
              <a:t>, а также для ЗКПС с автоматическими адресными </a:t>
            </a:r>
            <a:r>
              <a:rPr lang="ru-RU" sz="1200" dirty="0" err="1"/>
              <a:t>извещателями</a:t>
            </a:r>
            <a:r>
              <a:rPr lang="ru-RU" sz="1200" dirty="0"/>
              <a:t> (контролируемыми блоками «С2000-КДЛ» различных модификаций, а также «Сигнал-10»), которые имеют развитый функционал самодиагностики и потому не требуют дополнительных перезапросов, выполняемых на </a:t>
            </a:r>
            <a:r>
              <a:rPr lang="ru-RU" sz="1200" dirty="0" smtClean="0"/>
              <a:t>уровне</a:t>
            </a:r>
            <a:br>
              <a:rPr lang="ru-RU" sz="1200" dirty="0" smtClean="0"/>
            </a:br>
            <a:r>
              <a:rPr lang="ru-RU" sz="1200" dirty="0" smtClean="0"/>
              <a:t>приемно-контрольного </a:t>
            </a:r>
            <a:r>
              <a:rPr lang="ru-RU" sz="1200" dirty="0"/>
              <a:t>прибора или блока;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/>
              <a:t>Алгоритм </a:t>
            </a:r>
            <a:r>
              <a:rPr lang="ru-RU" sz="1200" b="1" dirty="0"/>
              <a:t>В</a:t>
            </a:r>
            <a:r>
              <a:rPr lang="ru-RU" sz="1200" dirty="0"/>
              <a:t> выбирается для ЗКПС со шлейфами неадресных дымовых </a:t>
            </a:r>
            <a:r>
              <a:rPr lang="ru-RU" sz="1200" dirty="0" err="1"/>
              <a:t>извещателей</a:t>
            </a:r>
            <a:r>
              <a:rPr lang="ru-RU" sz="1200" dirty="0"/>
              <a:t>, подключёнными к приборам и блокам серии «Сигнал», а также к «С2000-4». Функционал перезапроса, реализованный в этих блоках, позволяет дополнительно защитить систему от возможных ложных срабатываний менее совершенных неадресных </a:t>
            </a:r>
            <a:r>
              <a:rPr lang="ru-RU" sz="1200" dirty="0" err="1"/>
              <a:t>извещателей</a:t>
            </a:r>
            <a:r>
              <a:rPr lang="ru-RU" sz="120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/>
              <a:t>Алгоритм </a:t>
            </a:r>
            <a:r>
              <a:rPr lang="ru-RU" sz="1200" b="1" dirty="0"/>
              <a:t>С</a:t>
            </a:r>
            <a:r>
              <a:rPr lang="ru-RU" sz="1200" dirty="0"/>
              <a:t> выбирается для ЗКПС с любыми автоматическими </a:t>
            </a:r>
            <a:r>
              <a:rPr lang="ru-RU" sz="1200" dirty="0" err="1"/>
              <a:t>извещателями</a:t>
            </a:r>
            <a:r>
              <a:rPr lang="ru-RU" sz="1200" dirty="0"/>
              <a:t>, от которых формируются команды управления СОУЭ 4-5 типов и АУПТ.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Минимальное </a:t>
            </a:r>
            <a:r>
              <a:rPr lang="ru-RU" sz="1200" dirty="0"/>
              <a:t>количество автоматических неадресных </a:t>
            </a:r>
            <a:r>
              <a:rPr lang="ru-RU" sz="1200" dirty="0" err="1"/>
              <a:t>извещателей</a:t>
            </a:r>
            <a:r>
              <a:rPr lang="ru-RU" sz="1200" dirty="0"/>
              <a:t> в помещении – 2. А адресных – 1, за исключением случаев управления СОУЭ 4-5 типов и АУПТ.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1436" y="141426"/>
            <a:ext cx="69309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dirty="0">
                <a:solidFill>
                  <a:schemeClr val="bg1"/>
                </a:solidFill>
              </a:rPr>
              <a:t>Алгоритмы формирования сигнала пожар Количество </a:t>
            </a:r>
            <a:r>
              <a:rPr lang="ru-RU" sz="2700" dirty="0" err="1">
                <a:solidFill>
                  <a:schemeClr val="bg1"/>
                </a:solidFill>
              </a:rPr>
              <a:t>извещателей</a:t>
            </a:r>
            <a:r>
              <a:rPr lang="ru-RU" sz="2700" dirty="0">
                <a:solidFill>
                  <a:schemeClr val="bg1"/>
                </a:solidFill>
              </a:rPr>
              <a:t> в помещении</a:t>
            </a:r>
          </a:p>
        </p:txBody>
      </p:sp>
    </p:spTree>
    <p:extLst>
      <p:ext uri="{BB962C8B-B14F-4D97-AF65-F5344CB8AC3E}">
        <p14:creationId xmlns:p14="http://schemas.microsoft.com/office/powerpoint/2010/main" val="4544008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922180" y="1851654"/>
            <a:ext cx="297039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П.</a:t>
            </a:r>
            <a:r>
              <a:rPr lang="ru-RU" sz="1200" b="1" dirty="0"/>
              <a:t>5.4</a:t>
            </a:r>
            <a:r>
              <a:rPr lang="ru-RU" sz="1200" dirty="0"/>
              <a:t> требует, чтобы при единичной неисправности линии связи </a:t>
            </a:r>
            <a:r>
              <a:rPr lang="ru-RU" sz="1200" dirty="0" smtClean="0"/>
              <a:t>был возможен </a:t>
            </a:r>
            <a:r>
              <a:rPr lang="ru-RU" sz="1200" dirty="0"/>
              <a:t>отказ только автоматического или только ручного управления одной зоной противопожарной защиты (пожаротушения, оповещения и </a:t>
            </a:r>
            <a:r>
              <a:rPr lang="ru-RU" sz="1200" dirty="0" err="1"/>
              <a:t>тп</a:t>
            </a:r>
            <a:r>
              <a:rPr lang="ru-RU" sz="1200" dirty="0" smtClean="0"/>
              <a:t>).</a:t>
            </a:r>
            <a:br>
              <a:rPr lang="ru-RU" sz="1200" dirty="0" smtClean="0"/>
            </a:br>
            <a:r>
              <a:rPr lang="ru-RU" sz="1200" dirty="0" smtClean="0"/>
              <a:t>При </a:t>
            </a:r>
            <a:r>
              <a:rPr lang="ru-RU" sz="1200" dirty="0"/>
              <a:t>этом </a:t>
            </a:r>
            <a:r>
              <a:rPr lang="ru-RU" sz="1200" dirty="0" smtClean="0"/>
              <a:t>требование не </a:t>
            </a:r>
            <a:r>
              <a:rPr lang="ru-RU" sz="1200" dirty="0"/>
              <a:t>распространяется на линии связи </a:t>
            </a:r>
            <a:r>
              <a:rPr lang="ru-RU" sz="1200" dirty="0" smtClean="0"/>
              <a:t>непосредственно</a:t>
            </a:r>
            <a:br>
              <a:rPr lang="ru-RU" sz="1200" dirty="0" smtClean="0"/>
            </a:br>
            <a:r>
              <a:rPr lang="ru-RU" sz="1200" dirty="0" smtClean="0"/>
              <a:t>с исполнительными </a:t>
            </a:r>
            <a:r>
              <a:rPr lang="ru-RU" sz="1200" dirty="0"/>
              <a:t>устройствами (</a:t>
            </a:r>
            <a:r>
              <a:rPr lang="ru-RU" sz="1200" dirty="0" err="1"/>
              <a:t>оповещателями</a:t>
            </a:r>
            <a:r>
              <a:rPr lang="ru-RU" sz="1200" dirty="0"/>
              <a:t>, приводами, модулями тушения и </a:t>
            </a:r>
            <a:r>
              <a:rPr lang="ru-RU" sz="1200" dirty="0" err="1"/>
              <a:t>тп</a:t>
            </a:r>
            <a:r>
              <a:rPr lang="ru-RU" sz="1200" dirty="0"/>
              <a:t>).</a:t>
            </a:r>
          </a:p>
        </p:txBody>
      </p:sp>
      <p:pic>
        <p:nvPicPr>
          <p:cNvPr id="5" name="Объект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8" y="1131558"/>
            <a:ext cx="5092400" cy="39240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1436" y="51414"/>
            <a:ext cx="6930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Устойчивость к единичной неисправности</a:t>
            </a:r>
          </a:p>
        </p:txBody>
      </p:sp>
    </p:spTree>
    <p:extLst>
      <p:ext uri="{BB962C8B-B14F-4D97-AF65-F5344CB8AC3E}">
        <p14:creationId xmlns:p14="http://schemas.microsoft.com/office/powerpoint/2010/main" val="18876802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41436" y="51414"/>
            <a:ext cx="6930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Отмена ограничений по количеству БРИЗ в ДПЛС</a:t>
            </a:r>
          </a:p>
        </p:txBody>
      </p:sp>
      <p:pic>
        <p:nvPicPr>
          <p:cNvPr id="3" name="Объект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697" y="1218644"/>
            <a:ext cx="6306723" cy="387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953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424" y="4011942"/>
            <a:ext cx="86411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П.</a:t>
            </a:r>
            <a:r>
              <a:rPr lang="ru-RU" sz="1200" b="1" dirty="0"/>
              <a:t>5.4</a:t>
            </a:r>
            <a:r>
              <a:rPr lang="ru-RU" sz="1200" dirty="0"/>
              <a:t> требует, чтобы при единичной неисправности линии связи был возможен отказ только автоматического или только ручного управления одной зоной противопожарной защиты (пожаротушения, оповещения и </a:t>
            </a:r>
            <a:r>
              <a:rPr lang="ru-RU" sz="1200" dirty="0" err="1"/>
              <a:t>тп</a:t>
            </a:r>
            <a:r>
              <a:rPr lang="ru-RU" sz="1200" dirty="0"/>
              <a:t>). При этом </a:t>
            </a:r>
            <a:r>
              <a:rPr lang="ru-RU" sz="1200" dirty="0" smtClean="0"/>
              <a:t>требование</a:t>
            </a:r>
          </a:p>
          <a:p>
            <a:r>
              <a:rPr lang="ru-RU" sz="1200" dirty="0" smtClean="0"/>
              <a:t>не </a:t>
            </a:r>
            <a:r>
              <a:rPr lang="ru-RU" sz="1200" dirty="0"/>
              <a:t>распространяется на линии связи непосредственно с исполнительными устройствами (</a:t>
            </a:r>
            <a:r>
              <a:rPr lang="ru-RU" sz="1200" dirty="0" err="1"/>
              <a:t>оповещателями</a:t>
            </a:r>
            <a:r>
              <a:rPr lang="ru-RU" sz="1200" dirty="0"/>
              <a:t>, приводами, модулями тушения и </a:t>
            </a:r>
            <a:r>
              <a:rPr lang="ru-RU" sz="1200" dirty="0" err="1"/>
              <a:t>тп</a:t>
            </a:r>
            <a:r>
              <a:rPr lang="ru-RU" sz="1200" dirty="0"/>
              <a:t>).</a:t>
            </a:r>
          </a:p>
        </p:txBody>
      </p:sp>
      <p:pic>
        <p:nvPicPr>
          <p:cNvPr id="7" name="Объект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36" y="1221570"/>
            <a:ext cx="8537667" cy="26103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1436" y="51414"/>
            <a:ext cx="6930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Устойчивость к единичной неисправности</a:t>
            </a:r>
          </a:p>
        </p:txBody>
      </p:sp>
    </p:spTree>
    <p:extLst>
      <p:ext uri="{BB962C8B-B14F-4D97-AF65-F5344CB8AC3E}">
        <p14:creationId xmlns:p14="http://schemas.microsoft.com/office/powerpoint/2010/main" val="37160614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424" y="3901041"/>
            <a:ext cx="86411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П.</a:t>
            </a:r>
            <a:r>
              <a:rPr lang="ru-RU" sz="1200" b="1" dirty="0"/>
              <a:t>5.3</a:t>
            </a:r>
            <a:r>
              <a:rPr lang="ru-RU" sz="1200" dirty="0"/>
              <a:t> описывает ситуацию с защитой здания, разделенного на несколько пожарных отсеков, или несколько отдельно стоящих сооружений. В этом случае единичная неисправность линий связи в одной части объекта не должна влиять на работоспособность систем пожарной автоматики в других частях объекта и возможность отображения сигналов на пожарном посту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pic>
        <p:nvPicPr>
          <p:cNvPr id="5" name="Объект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36" y="1221570"/>
            <a:ext cx="8524096" cy="26103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1436" y="51414"/>
            <a:ext cx="6930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Устойчивость к единичной неисправности</a:t>
            </a:r>
          </a:p>
        </p:txBody>
      </p:sp>
    </p:spTree>
    <p:extLst>
      <p:ext uri="{BB962C8B-B14F-4D97-AF65-F5344CB8AC3E}">
        <p14:creationId xmlns:p14="http://schemas.microsoft.com/office/powerpoint/2010/main" val="21020033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1436" y="51414"/>
            <a:ext cx="6300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Рекомендации по </a:t>
            </a:r>
            <a:r>
              <a:rPr lang="ru-RU" sz="3200" dirty="0">
                <a:solidFill>
                  <a:schemeClr val="bg1"/>
                </a:solidFill>
              </a:rPr>
              <a:t>организации резервируемого RS-485</a:t>
            </a:r>
          </a:p>
        </p:txBody>
      </p:sp>
      <p:pic>
        <p:nvPicPr>
          <p:cNvPr id="5" name="Объект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424" y="1100292"/>
            <a:ext cx="4950659" cy="402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981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1436" y="51414"/>
            <a:ext cx="6300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Рекомендации по </a:t>
            </a:r>
            <a:r>
              <a:rPr lang="ru-RU" sz="3200" dirty="0">
                <a:solidFill>
                  <a:schemeClr val="bg1"/>
                </a:solidFill>
              </a:rPr>
              <a:t>организации резервируемого RS-485</a:t>
            </a:r>
          </a:p>
        </p:txBody>
      </p:sp>
      <p:pic>
        <p:nvPicPr>
          <p:cNvPr id="1026" name="Picture 2" descr="C:\Users\goryachenkov\Desktop\Кольцо с резервом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170" y="1128631"/>
            <a:ext cx="5081142" cy="382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9637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41436" y="51414"/>
            <a:ext cx="6930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Каталог типовых решений</a:t>
            </a:r>
          </a:p>
          <a:p>
            <a:r>
              <a:rPr lang="ru-RU" sz="3200" dirty="0" smtClean="0">
                <a:solidFill>
                  <a:schemeClr val="bg1"/>
                </a:solidFill>
              </a:rPr>
              <a:t>2021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goryachenkov\Desktop\ктр сайт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592" y="1071864"/>
            <a:ext cx="5670756" cy="40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271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200" dirty="0" smtClean="0">
                <a:solidFill>
                  <a:schemeClr val="bg1"/>
                </a:solidFill>
              </a:rPr>
              <a:t>Что меняется?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sz="2000" dirty="0" smtClean="0"/>
              <a:t>П.</a:t>
            </a:r>
            <a:r>
              <a:rPr lang="ru-RU" sz="2000" b="1" dirty="0" smtClean="0"/>
              <a:t>5.3 </a:t>
            </a:r>
            <a:r>
              <a:rPr lang="ru-RU" sz="2000" dirty="0"/>
              <a:t>определяет требования к защите здания, разделенного на несколько пожарных отсеков, или несколько отдельно стоящих сооружений. В этом случае единичная неисправность линий связи в одной части объекта не должна влиять на работоспособность систем пожарной автоматики в других частях объекта и возможность отображения сигналов на пожарном </a:t>
            </a:r>
            <a:r>
              <a:rPr lang="ru-RU" sz="2000" dirty="0" smtClean="0"/>
              <a:t>посту.</a:t>
            </a:r>
          </a:p>
          <a:p>
            <a:r>
              <a:rPr lang="ru-RU" sz="2000" dirty="0"/>
              <a:t>П.</a:t>
            </a:r>
            <a:r>
              <a:rPr lang="ru-RU" sz="2000" b="1" dirty="0"/>
              <a:t>5.4</a:t>
            </a:r>
            <a:r>
              <a:rPr lang="ru-RU" sz="2000" dirty="0"/>
              <a:t> требует, чтобы при единичной неисправности линии связи был возможен отказ только автоматического или только ручного управления одной зоной противопожарной защиты (пожаротушения, оповещения и </a:t>
            </a:r>
            <a:r>
              <a:rPr lang="ru-RU" sz="2000" dirty="0" err="1"/>
              <a:t>тп</a:t>
            </a:r>
            <a:r>
              <a:rPr lang="ru-RU" sz="2000" dirty="0" smtClean="0"/>
              <a:t>).</a:t>
            </a:r>
          </a:p>
          <a:p>
            <a:r>
              <a:rPr lang="ru-RU" sz="2000" dirty="0" smtClean="0"/>
              <a:t>П.</a:t>
            </a:r>
            <a:r>
              <a:rPr lang="ru-RU" sz="2000" b="1" dirty="0" smtClean="0"/>
              <a:t>6.3.4</a:t>
            </a:r>
            <a:r>
              <a:rPr lang="ru-RU" sz="2000" dirty="0" smtClean="0"/>
              <a:t> требует, чтобы единичная </a:t>
            </a:r>
            <a:r>
              <a:rPr lang="ru-RU" sz="2000" dirty="0"/>
              <a:t>неисправность в линии связи ЗКПС не </a:t>
            </a:r>
            <a:r>
              <a:rPr lang="ru-RU" sz="2000" dirty="0" smtClean="0"/>
              <a:t>приводила </a:t>
            </a:r>
            <a:r>
              <a:rPr lang="ru-RU" sz="2000" dirty="0"/>
              <a:t>к одновременной потере автоматических и ручных ИП,</a:t>
            </a:r>
            <a:br>
              <a:rPr lang="ru-RU" sz="2000" dirty="0"/>
            </a:br>
            <a:r>
              <a:rPr lang="ru-RU" sz="2000" dirty="0"/>
              <a:t>а также к нарушению работоспособности других ЗКПС</a:t>
            </a:r>
            <a:r>
              <a:rPr lang="ru-RU" sz="2000" dirty="0" smtClean="0"/>
              <a:t>.</a:t>
            </a:r>
          </a:p>
          <a:p>
            <a:endParaRPr lang="ru-RU" sz="2000" dirty="0"/>
          </a:p>
          <a:p>
            <a:pPr marL="0" indent="0">
              <a:buNone/>
            </a:pPr>
            <a:r>
              <a:rPr lang="ru-RU" sz="2000" b="1" dirty="0" smtClean="0"/>
              <a:t>Т.е. в идеальном случае при одной неисправности линии связи система должна </a:t>
            </a:r>
          </a:p>
          <a:p>
            <a:pPr marL="0" indent="0">
              <a:buNone/>
            </a:pPr>
            <a:r>
              <a:rPr lang="ru-RU" sz="2000" b="1" dirty="0"/>
              <a:t>п</a:t>
            </a:r>
            <a:r>
              <a:rPr lang="ru-RU" sz="2000" b="1" dirty="0" smtClean="0"/>
              <a:t>родолжать работать в штатном режиме. Но есть много исключений.</a:t>
            </a:r>
            <a:endParaRPr lang="ru-RU" sz="2000" b="1" dirty="0"/>
          </a:p>
          <a:p>
            <a:pPr marL="0" indent="0">
              <a:buNone/>
            </a:pPr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36161308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1436" y="51414"/>
            <a:ext cx="6300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Локальная неадресная </a:t>
            </a:r>
            <a:r>
              <a:rPr lang="ru-RU" sz="3200" dirty="0" smtClean="0">
                <a:solidFill>
                  <a:schemeClr val="bg1"/>
                </a:solidFill>
              </a:rPr>
              <a:t>СПС,</a:t>
            </a:r>
          </a:p>
          <a:p>
            <a:r>
              <a:rPr lang="ru-RU" sz="3200" dirty="0" smtClean="0">
                <a:solidFill>
                  <a:schemeClr val="bg1"/>
                </a:solidFill>
              </a:rPr>
              <a:t>СОУЭ </a:t>
            </a:r>
            <a:r>
              <a:rPr lang="ru-RU" sz="3200" dirty="0">
                <a:solidFill>
                  <a:schemeClr val="bg1"/>
                </a:solidFill>
              </a:rPr>
              <a:t>1 и 2 типа</a:t>
            </a:r>
          </a:p>
        </p:txBody>
      </p:sp>
      <p:pic>
        <p:nvPicPr>
          <p:cNvPr id="5" name="Объект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1221570"/>
            <a:ext cx="8398233" cy="369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234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1436" y="51414"/>
            <a:ext cx="6300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Распределенная неадресная СПС, СОУЭ 1 и 2 типа</a:t>
            </a:r>
          </a:p>
        </p:txBody>
      </p:sp>
      <p:pic>
        <p:nvPicPr>
          <p:cNvPr id="3074" name="Picture 2" descr="Q:\free\Горяченков Максим\иллюстрации к презентации\схемы к презентации СП484 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36" y="1491606"/>
            <a:ext cx="8316546" cy="315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68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1436" y="51414"/>
            <a:ext cx="6300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Адресно-аналоговая СПС, СОУЭ 1 и 2 типа на базе «С2000М исп.02»</a:t>
            </a:r>
          </a:p>
        </p:txBody>
      </p:sp>
      <p:pic>
        <p:nvPicPr>
          <p:cNvPr id="4098" name="Picture 2" descr="Q:\free\Горяченков Максим\иллюстрации к презентации\схемы к презентации СП484 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628" y="1143612"/>
            <a:ext cx="5130684" cy="375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6474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1436" y="51414"/>
            <a:ext cx="6300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Адресно-аналоговая СПС,</a:t>
            </a:r>
          </a:p>
          <a:p>
            <a:r>
              <a:rPr lang="ru-RU" sz="3200" dirty="0">
                <a:solidFill>
                  <a:schemeClr val="bg1"/>
                </a:solidFill>
              </a:rPr>
              <a:t>СОУЭ 1 и 2 типа на базе «Сириус»</a:t>
            </a:r>
          </a:p>
        </p:txBody>
      </p:sp>
      <p:pic>
        <p:nvPicPr>
          <p:cNvPr id="5122" name="Picture 2" descr="Q:\free\Горяченков Максим\иллюстрации к презентации\схемы к презентации СП484 -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48" y="1250988"/>
            <a:ext cx="8092914" cy="366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06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41436" y="51414"/>
            <a:ext cx="630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СОУЭ 3 типа </a:t>
            </a:r>
          </a:p>
        </p:txBody>
      </p:sp>
      <p:pic>
        <p:nvPicPr>
          <p:cNvPr id="1026" name="Picture 2" descr="C:\Users\goryachenkov\Desktop\ктр 2021_1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16" y="1131888"/>
            <a:ext cx="5745163" cy="398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18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1436" y="51414"/>
            <a:ext cx="630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Автоматика СПДВ</a:t>
            </a:r>
          </a:p>
        </p:txBody>
      </p:sp>
      <p:pic>
        <p:nvPicPr>
          <p:cNvPr id="6146" name="Picture 2" descr="Q:\free\Горяченков Максим\иллюстрации к презентации\схемы к презентации СП484 -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32" y="1283222"/>
            <a:ext cx="7020936" cy="371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43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1436" y="51414"/>
            <a:ext cx="630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Автоматика пожаротушения</a:t>
            </a:r>
          </a:p>
        </p:txBody>
      </p:sp>
      <p:pic>
        <p:nvPicPr>
          <p:cNvPr id="4" name="Объект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20" y="1131557"/>
            <a:ext cx="7145432" cy="390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068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1436" y="51414"/>
            <a:ext cx="6300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Автоматика </a:t>
            </a:r>
            <a:r>
              <a:rPr lang="ru-RU" sz="3200" dirty="0" smtClean="0">
                <a:solidFill>
                  <a:schemeClr val="bg1"/>
                </a:solidFill>
              </a:rPr>
              <a:t>пожаротушения</a:t>
            </a:r>
          </a:p>
          <a:p>
            <a:r>
              <a:rPr lang="ru-RU" sz="3200" dirty="0">
                <a:solidFill>
                  <a:schemeClr val="bg1"/>
                </a:solidFill>
              </a:rPr>
              <a:t>н</a:t>
            </a:r>
            <a:r>
              <a:rPr lang="ru-RU" sz="3200" dirty="0" smtClean="0">
                <a:solidFill>
                  <a:schemeClr val="bg1"/>
                </a:solidFill>
              </a:rPr>
              <a:t>а базе «С2000-АСПТ»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7170" name="Picture 2" descr="Q:\free\Горяченков Максим\иллюстрации к презентации\схемы к презентации СП484 -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568" y="1144990"/>
            <a:ext cx="5284723" cy="394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3885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246" y="1131557"/>
            <a:ext cx="5136074" cy="39605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1436" y="51414"/>
            <a:ext cx="630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Модульные АУГПТ</a:t>
            </a:r>
          </a:p>
        </p:txBody>
      </p:sp>
    </p:spTree>
    <p:extLst>
      <p:ext uri="{BB962C8B-B14F-4D97-AF65-F5344CB8AC3E}">
        <p14:creationId xmlns:p14="http://schemas.microsoft.com/office/powerpoint/2010/main" val="56680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7859" y="1133463"/>
            <a:ext cx="4344429" cy="3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1436" y="51414"/>
            <a:ext cx="6300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Централизованные </a:t>
            </a:r>
            <a:r>
              <a:rPr lang="ru-RU" sz="3200" dirty="0" smtClean="0">
                <a:solidFill>
                  <a:schemeClr val="bg1"/>
                </a:solidFill>
              </a:rPr>
              <a:t>АУГПТ</a:t>
            </a:r>
          </a:p>
          <a:p>
            <a:r>
              <a:rPr lang="ru-RU" sz="3200" dirty="0" smtClean="0">
                <a:solidFill>
                  <a:schemeClr val="bg1"/>
                </a:solidFill>
              </a:rPr>
              <a:t>с </a:t>
            </a:r>
            <a:r>
              <a:rPr lang="ru-RU" sz="3200" dirty="0">
                <a:solidFill>
                  <a:schemeClr val="bg1"/>
                </a:solidFill>
              </a:rPr>
              <a:t>резервной батареей</a:t>
            </a:r>
          </a:p>
        </p:txBody>
      </p:sp>
    </p:spTree>
    <p:extLst>
      <p:ext uri="{BB962C8B-B14F-4D97-AF65-F5344CB8AC3E}">
        <p14:creationId xmlns:p14="http://schemas.microsoft.com/office/powerpoint/2010/main" val="378893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200" dirty="0" smtClean="0">
                <a:solidFill>
                  <a:schemeClr val="bg1"/>
                </a:solidFill>
              </a:rPr>
              <a:t>Что меняется?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Пункт</a:t>
            </a:r>
            <a:r>
              <a:rPr lang="ru-RU" sz="2000" b="1" dirty="0" smtClean="0"/>
              <a:t> </a:t>
            </a:r>
            <a:r>
              <a:rPr lang="ru-RU" sz="2000" b="1" dirty="0"/>
              <a:t>6.1.5 </a:t>
            </a:r>
            <a:r>
              <a:rPr lang="ru-RU" sz="2000" dirty="0"/>
              <a:t>запрещает подключать к одному ППКУП более 512 </a:t>
            </a:r>
            <a:r>
              <a:rPr lang="ru-RU" sz="2000" dirty="0" err="1"/>
              <a:t>извещателей</a:t>
            </a:r>
            <a:r>
              <a:rPr lang="ru-RU" sz="2000" dirty="0"/>
              <a:t>, если прибор не защищен от системной ошибки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2000" b="1" dirty="0" smtClean="0"/>
              <a:t>Т.е. к «Сигнал-20М», «С2000М» и «Сириусу» можно подключать до 512 + 5% </a:t>
            </a:r>
            <a:r>
              <a:rPr lang="ru-RU" sz="2000" b="1" dirty="0" err="1" smtClean="0"/>
              <a:t>извещателей</a:t>
            </a:r>
            <a:r>
              <a:rPr lang="ru-RU" sz="2000" b="1" dirty="0" smtClean="0"/>
              <a:t> (п.</a:t>
            </a:r>
            <a:r>
              <a:rPr lang="en-US" sz="2000" b="1" dirty="0" smtClean="0"/>
              <a:t>5.22)</a:t>
            </a:r>
            <a:r>
              <a:rPr lang="ru-RU" sz="2000" b="1" dirty="0" smtClean="0"/>
              <a:t>.</a:t>
            </a:r>
            <a:endParaRPr lang="ru-RU" sz="2000" b="1" dirty="0"/>
          </a:p>
          <a:p>
            <a:pPr marL="0" indent="0">
              <a:buNone/>
            </a:pPr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36961581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1688" y="1131558"/>
            <a:ext cx="4723326" cy="396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1436" y="51414"/>
            <a:ext cx="6660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Модульные установки порошкового и водяного тушения</a:t>
            </a:r>
          </a:p>
        </p:txBody>
      </p:sp>
    </p:spTree>
    <p:extLst>
      <p:ext uri="{BB962C8B-B14F-4D97-AF65-F5344CB8AC3E}">
        <p14:creationId xmlns:p14="http://schemas.microsoft.com/office/powerpoint/2010/main" val="134242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20466" y="1113238"/>
            <a:ext cx="4501834" cy="397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1436" y="51414"/>
            <a:ext cx="6660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Внутренний противопожарный водопровод</a:t>
            </a:r>
          </a:p>
        </p:txBody>
      </p:sp>
    </p:spTree>
    <p:extLst>
      <p:ext uri="{BB962C8B-B14F-4D97-AF65-F5344CB8AC3E}">
        <p14:creationId xmlns:p14="http://schemas.microsoft.com/office/powerpoint/2010/main" val="180249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1436" y="51414"/>
            <a:ext cx="6660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Внутренний противопожарный </a:t>
            </a:r>
            <a:r>
              <a:rPr lang="ru-RU" sz="3200" dirty="0" smtClean="0">
                <a:solidFill>
                  <a:schemeClr val="bg1"/>
                </a:solidFill>
              </a:rPr>
              <a:t>водопровод на базе «Поток-3Н»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8194" name="Picture 2" descr="Q:\free\Горяченков Максим\иллюстрации к презентации\схемы к презентации СП484 -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688" y="1147682"/>
            <a:ext cx="4320576" cy="386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3078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200" dirty="0" smtClean="0">
                <a:solidFill>
                  <a:schemeClr val="bg1"/>
                </a:solidFill>
              </a:rPr>
              <a:t>Что меняется?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472735"/>
            <a:ext cx="8229600" cy="289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200" dirty="0"/>
              <a:t>СП484 прямо </a:t>
            </a:r>
            <a:r>
              <a:rPr lang="ru-RU" sz="1200" b="1" dirty="0"/>
              <a:t>запрещает применять неадресные системы</a:t>
            </a:r>
            <a:r>
              <a:rPr lang="ru-RU" sz="1200" dirty="0"/>
              <a:t> пожарной сигнализации на ряде объектов. Например</a:t>
            </a:r>
            <a:r>
              <a:rPr lang="ru-RU" sz="1200" dirty="0" smtClean="0"/>
              <a:t>:</a:t>
            </a:r>
          </a:p>
          <a:p>
            <a:endParaRPr lang="ru-RU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/>
              <a:t>В гостиницах, общежитиях, санаториях и т.п., площадь которых превышает 3500 м</a:t>
            </a:r>
            <a:r>
              <a:rPr lang="ru-RU" sz="1200" baseline="30000" dirty="0"/>
              <a:t>2</a:t>
            </a:r>
            <a:r>
              <a:rPr lang="ru-RU" sz="1200" dirty="0"/>
              <a:t>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/>
              <a:t>Многоквартирных жилых домах (Ф1.3) высотой более 28 м;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/>
              <a:t>Театрах, кинотеатрах, концертных залах, клубах, цирках (</a:t>
            </a:r>
            <a:r>
              <a:rPr lang="ru-RU" sz="1200" dirty="0" smtClean="0"/>
              <a:t>Ф2.1) вне </a:t>
            </a:r>
            <a:r>
              <a:rPr lang="ru-RU" sz="1200" dirty="0"/>
              <a:t>зависимости от площади;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/>
              <a:t>Зданиях организаций торговли (Ф3.1), площадь </a:t>
            </a:r>
            <a:r>
              <a:rPr lang="ru-RU" sz="1200" dirty="0" smtClean="0"/>
              <a:t>которых превышает </a:t>
            </a:r>
            <a:r>
              <a:rPr lang="ru-RU" sz="1200" dirty="0"/>
              <a:t>3500 м</a:t>
            </a:r>
            <a:r>
              <a:rPr lang="ru-RU" sz="1200" baseline="30000" dirty="0"/>
              <a:t>2</a:t>
            </a:r>
            <a:r>
              <a:rPr lang="ru-RU" sz="1200" dirty="0"/>
              <a:t>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/>
              <a:t>Зданиях организаций общественного питания площадь которых превышает 800 м</a:t>
            </a:r>
            <a:r>
              <a:rPr lang="ru-RU" sz="1200" baseline="30000" dirty="0"/>
              <a:t>2</a:t>
            </a:r>
            <a:r>
              <a:rPr lang="ru-RU" sz="1200" dirty="0"/>
              <a:t>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/>
              <a:t>Поликлиниках и амбулаториях (Ф3.4) вне зависимости от площади;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/>
              <a:t>Зданиях общеобразовательных организаций (Ф4.1) и ВУЗов (4.2), площадь которых превышает 3000 м</a:t>
            </a:r>
            <a:r>
              <a:rPr lang="ru-RU" sz="1200" baseline="30000" dirty="0"/>
              <a:t>2</a:t>
            </a:r>
            <a:r>
              <a:rPr lang="ru-RU" sz="1200" dirty="0"/>
              <a:t>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/>
              <a:t>Офисных зданиях (Ф4.3), площадь которых превышает 5000 м</a:t>
            </a:r>
            <a:r>
              <a:rPr lang="ru-RU" sz="1200" baseline="30000" dirty="0"/>
              <a:t>2</a:t>
            </a:r>
            <a:r>
              <a:rPr lang="ru-RU" sz="1200" dirty="0" smtClean="0"/>
              <a:t>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ru-RU" sz="1200" dirty="0"/>
          </a:p>
          <a:p>
            <a:pPr marL="0" indent="0">
              <a:buNone/>
            </a:pPr>
            <a:r>
              <a:rPr lang="ru-RU" sz="1200" dirty="0"/>
              <a:t>Полный перечень объектов с указанием соответствующего им типа системы пожарной сигнализации приведен в </a:t>
            </a:r>
            <a:r>
              <a:rPr lang="ru-RU" sz="1200" b="1" dirty="0"/>
              <a:t>таблице А.1</a:t>
            </a:r>
            <a:r>
              <a:rPr lang="ru-RU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3463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1436" y="141426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ППКУП «Сириус»</a:t>
            </a:r>
          </a:p>
        </p:txBody>
      </p:sp>
      <p:pic>
        <p:nvPicPr>
          <p:cNvPr id="6" name="Объект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1491607"/>
            <a:ext cx="8101840" cy="299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8657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9365" y="16941"/>
            <a:ext cx="62646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Прибор </a:t>
            </a:r>
            <a:r>
              <a:rPr lang="ru-RU" sz="3200" dirty="0" smtClean="0">
                <a:solidFill>
                  <a:schemeClr val="bg1"/>
                </a:solidFill>
              </a:rPr>
              <a:t>приемно-контрольный</a:t>
            </a:r>
          </a:p>
          <a:p>
            <a:r>
              <a:rPr lang="ru-RU" sz="3200" dirty="0" smtClean="0">
                <a:solidFill>
                  <a:schemeClr val="bg1"/>
                </a:solidFill>
              </a:rPr>
              <a:t>и </a:t>
            </a:r>
            <a:r>
              <a:rPr lang="ru-RU" sz="3200" dirty="0">
                <a:solidFill>
                  <a:schemeClr val="bg1"/>
                </a:solidFill>
              </a:rPr>
              <a:t>управления пожарный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761892" y="2322281"/>
            <a:ext cx="513068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Комплектуется одним или двумя </a:t>
            </a:r>
            <a:r>
              <a:rPr lang="ru-RU" sz="1200" dirty="0" smtClean="0"/>
              <a:t>блоками «С2000-КДЛ-С</a:t>
            </a:r>
            <a:r>
              <a:rPr lang="ru-RU" sz="1200" dirty="0"/>
              <a:t>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Резервированный </a:t>
            </a:r>
            <a:r>
              <a:rPr lang="ru-RU" sz="1200" dirty="0"/>
              <a:t>RS-485 </a:t>
            </a:r>
            <a:r>
              <a:rPr lang="ru-RU" sz="1200" dirty="0" smtClean="0"/>
              <a:t>нижнего уровня для подключения</a:t>
            </a:r>
            <a:br>
              <a:rPr lang="ru-RU" sz="1200" dirty="0" smtClean="0"/>
            </a:br>
            <a:r>
              <a:rPr lang="ru-RU" sz="1200" dirty="0" smtClean="0"/>
              <a:t>122 блоков </a:t>
            </a:r>
            <a:r>
              <a:rPr lang="ru-RU" sz="1200" dirty="0"/>
              <a:t>ИСО «Орион»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Резервированный </a:t>
            </a:r>
            <a:r>
              <a:rPr lang="ru-RU" sz="1200" dirty="0"/>
              <a:t>RS-485 для объединения 32 ППКУП «</a:t>
            </a:r>
            <a:r>
              <a:rPr lang="ru-RU" sz="1200" dirty="0" smtClean="0"/>
              <a:t>Сириус»</a:t>
            </a:r>
            <a:br>
              <a:rPr lang="ru-RU" sz="1200" dirty="0" smtClean="0"/>
            </a:br>
            <a:r>
              <a:rPr lang="ru-RU" sz="1200" dirty="0" smtClean="0"/>
              <a:t>на </a:t>
            </a:r>
            <a:r>
              <a:rPr lang="ru-RU" sz="1200" dirty="0"/>
              <a:t>верхнем уровне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Связь с АРМ «Орион Про» и </a:t>
            </a:r>
            <a:r>
              <a:rPr lang="ru-RU" sz="1200" dirty="0" smtClean="0"/>
              <a:t>конфигурирование по </a:t>
            </a:r>
            <a:r>
              <a:rPr lang="ru-RU" sz="1200" dirty="0" err="1"/>
              <a:t>Ethernet</a:t>
            </a:r>
            <a:endParaRPr lang="ru-RU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err="1"/>
              <a:t>Web</a:t>
            </a:r>
            <a:r>
              <a:rPr lang="ru-RU" sz="1200" dirty="0"/>
              <a:t>-интерфейс для конфигурирования, мониторинга и дублирования функций ручного управления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Контролируемых входов – 4096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Контролируемых выходов – 1024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Разделов – 1024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Пользователей – 2048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Интеллектуальный источник питания, 2 АКБ 17 </a:t>
            </a:r>
            <a:r>
              <a:rPr lang="ru-RU" sz="1200" dirty="0" err="1"/>
              <a:t>Ач</a:t>
            </a:r>
            <a:endParaRPr lang="ru-RU" sz="1200" dirty="0"/>
          </a:p>
        </p:txBody>
      </p:sp>
      <p:pic>
        <p:nvPicPr>
          <p:cNvPr id="6" name="Объект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12" y="1221570"/>
            <a:ext cx="3690492" cy="353273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761892" y="1491606"/>
            <a:ext cx="2160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B0F0"/>
                </a:solidFill>
              </a:rPr>
              <a:t>СИРИУС</a:t>
            </a:r>
            <a:endParaRPr lang="en-US" sz="4000" b="1" dirty="0" smtClean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8030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1448" y="141989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Сертификат ППКУП «Сириус»</a:t>
            </a:r>
          </a:p>
        </p:txBody>
      </p:sp>
      <p:pic>
        <p:nvPicPr>
          <p:cNvPr id="5" name="Объект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916" y="1073237"/>
            <a:ext cx="2880264" cy="40126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48313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6411</TotalTime>
  <Words>1598</Words>
  <Application>Microsoft Office PowerPoint</Application>
  <PresentationFormat>Экран (16:9)</PresentationFormat>
  <Paragraphs>227</Paragraphs>
  <Slides>52</Slides>
  <Notes>43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Тема Office</vt:lpstr>
      <vt:lpstr>Презентация PowerPoint</vt:lpstr>
      <vt:lpstr>Что случилось?</vt:lpstr>
      <vt:lpstr>Что меняется?</vt:lpstr>
      <vt:lpstr>Что меняется?</vt:lpstr>
      <vt:lpstr>Что меняется?</vt:lpstr>
      <vt:lpstr>Что меняется?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Какие изделия будут дорабатываться?</vt:lpstr>
      <vt:lpstr>Какие изделия не будут развиваться?</vt:lpstr>
      <vt:lpstr>Исключения  по резервированию линий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Егорова Яна Валерьевна</dc:creator>
  <cp:lastModifiedBy>Горяченков Максим Сергеевич</cp:lastModifiedBy>
  <cp:revision>102</cp:revision>
  <dcterms:created xsi:type="dcterms:W3CDTF">2020-12-09T07:59:06Z</dcterms:created>
  <dcterms:modified xsi:type="dcterms:W3CDTF">2021-09-03T15:10:03Z</dcterms:modified>
</cp:coreProperties>
</file>